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8"/>
  </p:notesMasterIdLst>
  <p:sldIdLst>
    <p:sldId id="256" r:id="rId2"/>
    <p:sldId id="2147472663" r:id="rId3"/>
    <p:sldId id="273" r:id="rId4"/>
    <p:sldId id="2147472665" r:id="rId5"/>
    <p:sldId id="262" r:id="rId6"/>
    <p:sldId id="2147472673" r:id="rId7"/>
    <p:sldId id="2147472672" r:id="rId8"/>
    <p:sldId id="276" r:id="rId9"/>
    <p:sldId id="280" r:id="rId10"/>
    <p:sldId id="277" r:id="rId11"/>
    <p:sldId id="279" r:id="rId12"/>
    <p:sldId id="282" r:id="rId13"/>
    <p:sldId id="281" r:id="rId14"/>
    <p:sldId id="287" r:id="rId15"/>
    <p:sldId id="286" r:id="rId16"/>
    <p:sldId id="2147472668" r:id="rId17"/>
    <p:sldId id="2147472667" r:id="rId18"/>
    <p:sldId id="264" r:id="rId19"/>
    <p:sldId id="2147472664" r:id="rId20"/>
    <p:sldId id="2147472666" r:id="rId21"/>
    <p:sldId id="2147472671" r:id="rId22"/>
    <p:sldId id="2147472670" r:id="rId23"/>
    <p:sldId id="275" r:id="rId24"/>
    <p:sldId id="257" r:id="rId25"/>
    <p:sldId id="258" r:id="rId26"/>
    <p:sldId id="266" r:id="rId27"/>
    <p:sldId id="2147472674" r:id="rId28"/>
    <p:sldId id="267" r:id="rId29"/>
    <p:sldId id="2147472654" r:id="rId30"/>
    <p:sldId id="259" r:id="rId31"/>
    <p:sldId id="2147472657" r:id="rId32"/>
    <p:sldId id="2147472659" r:id="rId33"/>
    <p:sldId id="2147472662" r:id="rId34"/>
    <p:sldId id="2147472669" r:id="rId35"/>
    <p:sldId id="2147472675" r:id="rId36"/>
    <p:sldId id="2147472658"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970"/>
    <p:restoredTop sz="96327"/>
  </p:normalViewPr>
  <p:slideViewPr>
    <p:cSldViewPr snapToGrid="0">
      <p:cViewPr varScale="1">
        <p:scale>
          <a:sx n="116" d="100"/>
          <a:sy n="116" d="100"/>
        </p:scale>
        <p:origin x="208" y="18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13E2C8-EA02-2A4D-9DCC-A0C8BF9D6D67}" type="datetimeFigureOut">
              <a:rPr lang="en-US" smtClean="0"/>
              <a:t>12/12/23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C40676-5659-5049-B1E3-5C6BC4965517}" type="slidenum">
              <a:rPr lang="en-US" smtClean="0"/>
              <a:t>‹#›</a:t>
            </a:fld>
            <a:endParaRPr lang="en-US"/>
          </a:p>
        </p:txBody>
      </p:sp>
    </p:spTree>
    <p:extLst>
      <p:ext uri="{BB962C8B-B14F-4D97-AF65-F5344CB8AC3E}">
        <p14:creationId xmlns:p14="http://schemas.microsoft.com/office/powerpoint/2010/main" val="4024599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6DCA9-64D9-FF9A-53B0-BE52E2EDA1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9B8EB90-50F5-9FD7-B34F-FC57949848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4ACC7DD-F209-C6CF-B6C2-DB04B77FBED5}"/>
              </a:ext>
            </a:extLst>
          </p:cNvPr>
          <p:cNvSpPr>
            <a:spLocks noGrp="1"/>
          </p:cNvSpPr>
          <p:nvPr>
            <p:ph type="dt" sz="half" idx="10"/>
          </p:nvPr>
        </p:nvSpPr>
        <p:spPr/>
        <p:txBody>
          <a:bodyPr/>
          <a:lstStyle/>
          <a:p>
            <a:fld id="{8691922F-A9DD-4D4C-AE35-43CFF6622B63}" type="datetime1">
              <a:rPr lang="en-US" smtClean="0"/>
              <a:t>12/12/23</a:t>
            </a:fld>
            <a:endParaRPr lang="en-US"/>
          </a:p>
        </p:txBody>
      </p:sp>
      <p:sp>
        <p:nvSpPr>
          <p:cNvPr id="5" name="Footer Placeholder 4">
            <a:extLst>
              <a:ext uri="{FF2B5EF4-FFF2-40B4-BE49-F238E27FC236}">
                <a16:creationId xmlns:a16="http://schemas.microsoft.com/office/drawing/2014/main" id="{175EF356-7D35-7562-C4DB-9C7D67D7D5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F5E1D6-BD77-8B10-469A-2B6A4C61D9A5}"/>
              </a:ext>
            </a:extLst>
          </p:cNvPr>
          <p:cNvSpPr>
            <a:spLocks noGrp="1"/>
          </p:cNvSpPr>
          <p:nvPr>
            <p:ph type="sldNum" sz="quarter" idx="12"/>
          </p:nvPr>
        </p:nvSpPr>
        <p:spPr/>
        <p:txBody>
          <a:bodyPr/>
          <a:lstStyle/>
          <a:p>
            <a:fld id="{5FD72B90-626E-4548-9F74-AFBC6F6DD5DE}" type="slidenum">
              <a:rPr lang="en-US" smtClean="0"/>
              <a:t>‹#›</a:t>
            </a:fld>
            <a:endParaRPr lang="en-US"/>
          </a:p>
        </p:txBody>
      </p:sp>
    </p:spTree>
    <p:extLst>
      <p:ext uri="{BB962C8B-B14F-4D97-AF65-F5344CB8AC3E}">
        <p14:creationId xmlns:p14="http://schemas.microsoft.com/office/powerpoint/2010/main" val="1918023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81A82-CB83-0BF8-009C-808BC0FF95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599C88-7CAA-65D7-6AD8-7757AB4EE3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5D4365-7B01-CE72-5E9D-A459FD41B208}"/>
              </a:ext>
            </a:extLst>
          </p:cNvPr>
          <p:cNvSpPr>
            <a:spLocks noGrp="1"/>
          </p:cNvSpPr>
          <p:nvPr>
            <p:ph type="dt" sz="half" idx="10"/>
          </p:nvPr>
        </p:nvSpPr>
        <p:spPr/>
        <p:txBody>
          <a:bodyPr/>
          <a:lstStyle/>
          <a:p>
            <a:fld id="{2358A794-C59C-674A-B5C4-14A932D1B07C}" type="datetime1">
              <a:rPr lang="en-US" smtClean="0"/>
              <a:t>12/12/23</a:t>
            </a:fld>
            <a:endParaRPr lang="en-US"/>
          </a:p>
        </p:txBody>
      </p:sp>
      <p:sp>
        <p:nvSpPr>
          <p:cNvPr id="5" name="Footer Placeholder 4">
            <a:extLst>
              <a:ext uri="{FF2B5EF4-FFF2-40B4-BE49-F238E27FC236}">
                <a16:creationId xmlns:a16="http://schemas.microsoft.com/office/drawing/2014/main" id="{EB7A25EF-3D46-7B8D-79B2-FD6430C04F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EEBEDC-A304-79E0-702B-F367C3F80A32}"/>
              </a:ext>
            </a:extLst>
          </p:cNvPr>
          <p:cNvSpPr>
            <a:spLocks noGrp="1"/>
          </p:cNvSpPr>
          <p:nvPr>
            <p:ph type="sldNum" sz="quarter" idx="12"/>
          </p:nvPr>
        </p:nvSpPr>
        <p:spPr/>
        <p:txBody>
          <a:bodyPr/>
          <a:lstStyle/>
          <a:p>
            <a:fld id="{5FD72B90-626E-4548-9F74-AFBC6F6DD5DE}" type="slidenum">
              <a:rPr lang="en-US" smtClean="0"/>
              <a:t>‹#›</a:t>
            </a:fld>
            <a:endParaRPr lang="en-US"/>
          </a:p>
        </p:txBody>
      </p:sp>
    </p:spTree>
    <p:extLst>
      <p:ext uri="{BB962C8B-B14F-4D97-AF65-F5344CB8AC3E}">
        <p14:creationId xmlns:p14="http://schemas.microsoft.com/office/powerpoint/2010/main" val="810986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95178-DF62-88EB-3921-0EC3A22129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9123C7-B0CF-E153-CBEE-191709A7DF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B66BCB-74FB-D403-C3DA-B13BED3A40CF}"/>
              </a:ext>
            </a:extLst>
          </p:cNvPr>
          <p:cNvSpPr>
            <a:spLocks noGrp="1"/>
          </p:cNvSpPr>
          <p:nvPr>
            <p:ph type="dt" sz="half" idx="10"/>
          </p:nvPr>
        </p:nvSpPr>
        <p:spPr/>
        <p:txBody>
          <a:bodyPr/>
          <a:lstStyle/>
          <a:p>
            <a:fld id="{B8C5EF82-C1A5-E547-A529-5411792BD87C}" type="datetime1">
              <a:rPr lang="en-US" smtClean="0"/>
              <a:t>12/12/23</a:t>
            </a:fld>
            <a:endParaRPr lang="en-US"/>
          </a:p>
        </p:txBody>
      </p:sp>
      <p:sp>
        <p:nvSpPr>
          <p:cNvPr id="5" name="Footer Placeholder 4">
            <a:extLst>
              <a:ext uri="{FF2B5EF4-FFF2-40B4-BE49-F238E27FC236}">
                <a16:creationId xmlns:a16="http://schemas.microsoft.com/office/drawing/2014/main" id="{AE81E418-5A8D-991D-AB02-1049413496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9FB1B0-ECED-77B2-51D2-91B2467BBA01}"/>
              </a:ext>
            </a:extLst>
          </p:cNvPr>
          <p:cNvSpPr>
            <a:spLocks noGrp="1"/>
          </p:cNvSpPr>
          <p:nvPr>
            <p:ph type="sldNum" sz="quarter" idx="12"/>
          </p:nvPr>
        </p:nvSpPr>
        <p:spPr/>
        <p:txBody>
          <a:bodyPr/>
          <a:lstStyle/>
          <a:p>
            <a:fld id="{5FD72B90-626E-4548-9F74-AFBC6F6DD5DE}" type="slidenum">
              <a:rPr lang="en-US" smtClean="0"/>
              <a:t>‹#›</a:t>
            </a:fld>
            <a:endParaRPr lang="en-US"/>
          </a:p>
        </p:txBody>
      </p:sp>
    </p:spTree>
    <p:extLst>
      <p:ext uri="{BB962C8B-B14F-4D97-AF65-F5344CB8AC3E}">
        <p14:creationId xmlns:p14="http://schemas.microsoft.com/office/powerpoint/2010/main" val="922415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44372-D36D-A373-F174-BA77F75A5D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D61A37-BD56-3145-8362-A04BC697BA8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1D7F5B-3FD4-7CD1-6F06-DAE65EC041E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5487985-9D5A-EB8C-F34C-B1807740D9C9}"/>
              </a:ext>
            </a:extLst>
          </p:cNvPr>
          <p:cNvSpPr>
            <a:spLocks noGrp="1"/>
          </p:cNvSpPr>
          <p:nvPr>
            <p:ph type="dt" sz="half" idx="10"/>
          </p:nvPr>
        </p:nvSpPr>
        <p:spPr/>
        <p:txBody>
          <a:bodyPr/>
          <a:lstStyle/>
          <a:p>
            <a:fld id="{A09DCF00-8C24-BE4B-B354-1D5091EDE0D1}" type="datetime1">
              <a:rPr lang="en-US" smtClean="0"/>
              <a:t>12/12/23</a:t>
            </a:fld>
            <a:endParaRPr lang="en-US"/>
          </a:p>
        </p:txBody>
      </p:sp>
      <p:sp>
        <p:nvSpPr>
          <p:cNvPr id="6" name="Footer Placeholder 5">
            <a:extLst>
              <a:ext uri="{FF2B5EF4-FFF2-40B4-BE49-F238E27FC236}">
                <a16:creationId xmlns:a16="http://schemas.microsoft.com/office/drawing/2014/main" id="{2877B9AD-2B6F-45CA-BC78-5575AD87E1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162740-63A1-D877-E27C-0D8080FB0598}"/>
              </a:ext>
            </a:extLst>
          </p:cNvPr>
          <p:cNvSpPr>
            <a:spLocks noGrp="1"/>
          </p:cNvSpPr>
          <p:nvPr>
            <p:ph type="sldNum" sz="quarter" idx="12"/>
          </p:nvPr>
        </p:nvSpPr>
        <p:spPr/>
        <p:txBody>
          <a:bodyPr/>
          <a:lstStyle/>
          <a:p>
            <a:fld id="{5FD72B90-626E-4548-9F74-AFBC6F6DD5DE}" type="slidenum">
              <a:rPr lang="en-US" smtClean="0"/>
              <a:t>‹#›</a:t>
            </a:fld>
            <a:endParaRPr lang="en-US"/>
          </a:p>
        </p:txBody>
      </p:sp>
    </p:spTree>
    <p:extLst>
      <p:ext uri="{BB962C8B-B14F-4D97-AF65-F5344CB8AC3E}">
        <p14:creationId xmlns:p14="http://schemas.microsoft.com/office/powerpoint/2010/main" val="3420438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0175F-8AD9-429B-3C6D-43FA5A546BD4}"/>
              </a:ext>
            </a:extLst>
          </p:cNvPr>
          <p:cNvSpPr>
            <a:spLocks noGrp="1"/>
          </p:cNvSpPr>
          <p:nvPr>
            <p:ph type="title"/>
          </p:nvPr>
        </p:nvSpPr>
        <p:spPr>
          <a:xfrm>
            <a:off x="511797" y="104776"/>
            <a:ext cx="10515600" cy="938834"/>
          </a:xfrm>
        </p:spPr>
        <p:txBody>
          <a:bodyPr/>
          <a:lstStyle/>
          <a:p>
            <a:r>
              <a:rPr lang="en-US"/>
              <a:t>Click to edit Master title style</a:t>
            </a:r>
          </a:p>
        </p:txBody>
      </p:sp>
      <p:sp>
        <p:nvSpPr>
          <p:cNvPr id="3" name="Text Placeholder 2">
            <a:extLst>
              <a:ext uri="{FF2B5EF4-FFF2-40B4-BE49-F238E27FC236}">
                <a16:creationId xmlns:a16="http://schemas.microsoft.com/office/drawing/2014/main" id="{BC6F4142-1B7F-B900-030E-5F31B1AE92CD}"/>
              </a:ext>
            </a:extLst>
          </p:cNvPr>
          <p:cNvSpPr>
            <a:spLocks noGrp="1"/>
          </p:cNvSpPr>
          <p:nvPr>
            <p:ph type="body" idx="1"/>
          </p:nvPr>
        </p:nvSpPr>
        <p:spPr>
          <a:xfrm>
            <a:off x="838200" y="1185864"/>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78F0BAC-4409-18F5-9A7C-FA372DDF1786}"/>
              </a:ext>
            </a:extLst>
          </p:cNvPr>
          <p:cNvSpPr>
            <a:spLocks noGrp="1"/>
          </p:cNvSpPr>
          <p:nvPr>
            <p:ph sz="half" idx="2"/>
          </p:nvPr>
        </p:nvSpPr>
        <p:spPr>
          <a:xfrm>
            <a:off x="838200" y="2152030"/>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017734-673A-C80E-F611-C0D05779645E}"/>
              </a:ext>
            </a:extLst>
          </p:cNvPr>
          <p:cNvSpPr>
            <a:spLocks noGrp="1"/>
          </p:cNvSpPr>
          <p:nvPr>
            <p:ph type="body" sz="quarter" idx="3"/>
          </p:nvPr>
        </p:nvSpPr>
        <p:spPr>
          <a:xfrm>
            <a:off x="6170612" y="1185864"/>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5E2529-A226-D903-8559-E7CF57308205}"/>
              </a:ext>
            </a:extLst>
          </p:cNvPr>
          <p:cNvSpPr>
            <a:spLocks noGrp="1"/>
          </p:cNvSpPr>
          <p:nvPr>
            <p:ph sz="quarter" idx="4"/>
          </p:nvPr>
        </p:nvSpPr>
        <p:spPr>
          <a:xfrm>
            <a:off x="6170612" y="2152030"/>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F22E71-EAC8-DBD5-4ED0-F8F8537EC6DD}"/>
              </a:ext>
            </a:extLst>
          </p:cNvPr>
          <p:cNvSpPr>
            <a:spLocks noGrp="1"/>
          </p:cNvSpPr>
          <p:nvPr>
            <p:ph type="dt" sz="half" idx="10"/>
          </p:nvPr>
        </p:nvSpPr>
        <p:spPr/>
        <p:txBody>
          <a:bodyPr/>
          <a:lstStyle/>
          <a:p>
            <a:fld id="{4239C871-5EE1-414F-B665-472B3093B308}" type="datetime1">
              <a:rPr lang="en-US" smtClean="0"/>
              <a:t>12/12/23</a:t>
            </a:fld>
            <a:endParaRPr lang="en-US"/>
          </a:p>
        </p:txBody>
      </p:sp>
      <p:sp>
        <p:nvSpPr>
          <p:cNvPr id="8" name="Footer Placeholder 7">
            <a:extLst>
              <a:ext uri="{FF2B5EF4-FFF2-40B4-BE49-F238E27FC236}">
                <a16:creationId xmlns:a16="http://schemas.microsoft.com/office/drawing/2014/main" id="{F205E931-0E3B-5A5F-6D25-4590129C4CA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9B6D907-78AD-EFCA-24D1-63644D4F7624}"/>
              </a:ext>
            </a:extLst>
          </p:cNvPr>
          <p:cNvSpPr>
            <a:spLocks noGrp="1"/>
          </p:cNvSpPr>
          <p:nvPr>
            <p:ph type="sldNum" sz="quarter" idx="12"/>
          </p:nvPr>
        </p:nvSpPr>
        <p:spPr/>
        <p:txBody>
          <a:bodyPr/>
          <a:lstStyle/>
          <a:p>
            <a:fld id="{5FD72B90-626E-4548-9F74-AFBC6F6DD5DE}" type="slidenum">
              <a:rPr lang="en-US" smtClean="0"/>
              <a:t>‹#›</a:t>
            </a:fld>
            <a:endParaRPr lang="en-US"/>
          </a:p>
        </p:txBody>
      </p:sp>
    </p:spTree>
    <p:extLst>
      <p:ext uri="{BB962C8B-B14F-4D97-AF65-F5344CB8AC3E}">
        <p14:creationId xmlns:p14="http://schemas.microsoft.com/office/powerpoint/2010/main" val="1972033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01D81-DB4A-13C3-A84B-F5D6243445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EC1D30-654D-CD5A-81BE-6D0AF28E4272}"/>
              </a:ext>
            </a:extLst>
          </p:cNvPr>
          <p:cNvSpPr>
            <a:spLocks noGrp="1"/>
          </p:cNvSpPr>
          <p:nvPr>
            <p:ph type="dt" sz="half" idx="10"/>
          </p:nvPr>
        </p:nvSpPr>
        <p:spPr/>
        <p:txBody>
          <a:bodyPr/>
          <a:lstStyle/>
          <a:p>
            <a:fld id="{8FA0B3A7-41E5-4543-A05C-BADDF0B3E15B}" type="datetime1">
              <a:rPr lang="en-US" smtClean="0"/>
              <a:t>12/12/23</a:t>
            </a:fld>
            <a:endParaRPr lang="en-US"/>
          </a:p>
        </p:txBody>
      </p:sp>
      <p:sp>
        <p:nvSpPr>
          <p:cNvPr id="4" name="Footer Placeholder 3">
            <a:extLst>
              <a:ext uri="{FF2B5EF4-FFF2-40B4-BE49-F238E27FC236}">
                <a16:creationId xmlns:a16="http://schemas.microsoft.com/office/drawing/2014/main" id="{C2661714-CFC5-B00A-91DE-23AAC03B15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A3FD456-B89F-5C47-6699-6B94CE1AC9E2}"/>
              </a:ext>
            </a:extLst>
          </p:cNvPr>
          <p:cNvSpPr>
            <a:spLocks noGrp="1"/>
          </p:cNvSpPr>
          <p:nvPr>
            <p:ph type="sldNum" sz="quarter" idx="12"/>
          </p:nvPr>
        </p:nvSpPr>
        <p:spPr/>
        <p:txBody>
          <a:bodyPr/>
          <a:lstStyle/>
          <a:p>
            <a:fld id="{5FD72B90-626E-4548-9F74-AFBC6F6DD5DE}" type="slidenum">
              <a:rPr lang="en-US" smtClean="0"/>
              <a:t>‹#›</a:t>
            </a:fld>
            <a:endParaRPr lang="en-US"/>
          </a:p>
        </p:txBody>
      </p:sp>
    </p:spTree>
    <p:extLst>
      <p:ext uri="{BB962C8B-B14F-4D97-AF65-F5344CB8AC3E}">
        <p14:creationId xmlns:p14="http://schemas.microsoft.com/office/powerpoint/2010/main" val="255018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C720DC-D6D1-9B7C-6BCC-45E8C12B5307}"/>
              </a:ext>
            </a:extLst>
          </p:cNvPr>
          <p:cNvSpPr>
            <a:spLocks noGrp="1"/>
          </p:cNvSpPr>
          <p:nvPr>
            <p:ph type="dt" sz="half" idx="10"/>
          </p:nvPr>
        </p:nvSpPr>
        <p:spPr/>
        <p:txBody>
          <a:bodyPr/>
          <a:lstStyle/>
          <a:p>
            <a:fld id="{C9193BCB-DA4F-CB46-AC51-D063B3CADF2B}" type="datetime1">
              <a:rPr lang="en-US" smtClean="0"/>
              <a:t>12/12/23</a:t>
            </a:fld>
            <a:endParaRPr lang="en-US"/>
          </a:p>
        </p:txBody>
      </p:sp>
      <p:sp>
        <p:nvSpPr>
          <p:cNvPr id="3" name="Footer Placeholder 2">
            <a:extLst>
              <a:ext uri="{FF2B5EF4-FFF2-40B4-BE49-F238E27FC236}">
                <a16:creationId xmlns:a16="http://schemas.microsoft.com/office/drawing/2014/main" id="{48D8D525-B5A2-CB14-7860-59DF13159E5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DE9C4B-72D5-7707-5FF4-808DA6B22FF0}"/>
              </a:ext>
            </a:extLst>
          </p:cNvPr>
          <p:cNvSpPr>
            <a:spLocks noGrp="1"/>
          </p:cNvSpPr>
          <p:nvPr>
            <p:ph type="sldNum" sz="quarter" idx="12"/>
          </p:nvPr>
        </p:nvSpPr>
        <p:spPr/>
        <p:txBody>
          <a:bodyPr/>
          <a:lstStyle/>
          <a:p>
            <a:fld id="{5FD72B90-626E-4548-9F74-AFBC6F6DD5DE}" type="slidenum">
              <a:rPr lang="en-US" smtClean="0"/>
              <a:t>‹#›</a:t>
            </a:fld>
            <a:endParaRPr lang="en-US"/>
          </a:p>
        </p:txBody>
      </p:sp>
    </p:spTree>
    <p:extLst>
      <p:ext uri="{BB962C8B-B14F-4D97-AF65-F5344CB8AC3E}">
        <p14:creationId xmlns:p14="http://schemas.microsoft.com/office/powerpoint/2010/main" val="205033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61F6-C5D3-F7E9-5F1E-873588BD85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F20267-5B9F-A25D-34E0-73B0BB436A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F01624-76BF-C261-60BD-168AD3CE42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B6DD30-86D9-C940-8F16-6EFBA1BA648F}"/>
              </a:ext>
            </a:extLst>
          </p:cNvPr>
          <p:cNvSpPr>
            <a:spLocks noGrp="1"/>
          </p:cNvSpPr>
          <p:nvPr>
            <p:ph type="dt" sz="half" idx="10"/>
          </p:nvPr>
        </p:nvSpPr>
        <p:spPr/>
        <p:txBody>
          <a:bodyPr/>
          <a:lstStyle/>
          <a:p>
            <a:fld id="{B480B349-265A-1945-B367-8BEB5A0EA65A}" type="datetime1">
              <a:rPr lang="en-US" smtClean="0"/>
              <a:t>12/12/23</a:t>
            </a:fld>
            <a:endParaRPr lang="en-US"/>
          </a:p>
        </p:txBody>
      </p:sp>
      <p:sp>
        <p:nvSpPr>
          <p:cNvPr id="6" name="Footer Placeholder 5">
            <a:extLst>
              <a:ext uri="{FF2B5EF4-FFF2-40B4-BE49-F238E27FC236}">
                <a16:creationId xmlns:a16="http://schemas.microsoft.com/office/drawing/2014/main" id="{24FB11A3-B36F-8974-4ED0-49043893DE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105C6F-8B5A-3024-1561-E2F5F4E9521A}"/>
              </a:ext>
            </a:extLst>
          </p:cNvPr>
          <p:cNvSpPr>
            <a:spLocks noGrp="1"/>
          </p:cNvSpPr>
          <p:nvPr>
            <p:ph type="sldNum" sz="quarter" idx="12"/>
          </p:nvPr>
        </p:nvSpPr>
        <p:spPr/>
        <p:txBody>
          <a:bodyPr/>
          <a:lstStyle/>
          <a:p>
            <a:fld id="{5FD72B90-626E-4548-9F74-AFBC6F6DD5DE}" type="slidenum">
              <a:rPr lang="en-US" smtClean="0"/>
              <a:t>‹#›</a:t>
            </a:fld>
            <a:endParaRPr lang="en-US"/>
          </a:p>
        </p:txBody>
      </p:sp>
    </p:spTree>
    <p:extLst>
      <p:ext uri="{BB962C8B-B14F-4D97-AF65-F5344CB8AC3E}">
        <p14:creationId xmlns:p14="http://schemas.microsoft.com/office/powerpoint/2010/main" val="22008127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712AA-7237-85AC-A3D5-3D7897321B32}"/>
              </a:ext>
            </a:extLst>
          </p:cNvPr>
          <p:cNvSpPr>
            <a:spLocks noGrp="1"/>
          </p:cNvSpPr>
          <p:nvPr>
            <p:ph type="title"/>
          </p:nvPr>
        </p:nvSpPr>
        <p:spPr>
          <a:xfrm>
            <a:off x="532537" y="457200"/>
            <a:ext cx="6097725" cy="530225"/>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14E3CCB-8483-1B09-2520-2D7525F7514B}"/>
              </a:ext>
            </a:extLst>
          </p:cNvPr>
          <p:cNvSpPr>
            <a:spLocks noGrp="1"/>
          </p:cNvSpPr>
          <p:nvPr>
            <p:ph type="pic" idx="1"/>
          </p:nvPr>
        </p:nvSpPr>
        <p:spPr>
          <a:xfrm>
            <a:off x="5183188" y="1232452"/>
            <a:ext cx="6172200" cy="462859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CD22B02-D5C8-05E7-118E-E62A1218AF6C}"/>
              </a:ext>
            </a:extLst>
          </p:cNvPr>
          <p:cNvSpPr>
            <a:spLocks noGrp="1"/>
          </p:cNvSpPr>
          <p:nvPr>
            <p:ph type="body" sz="half" idx="2"/>
          </p:nvPr>
        </p:nvSpPr>
        <p:spPr>
          <a:xfrm>
            <a:off x="1118084" y="1232453"/>
            <a:ext cx="3932237" cy="462859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3F1B85-DDD6-B1BE-D80E-DAB5F2F176AB}"/>
              </a:ext>
            </a:extLst>
          </p:cNvPr>
          <p:cNvSpPr>
            <a:spLocks noGrp="1"/>
          </p:cNvSpPr>
          <p:nvPr>
            <p:ph type="dt" sz="half" idx="10"/>
          </p:nvPr>
        </p:nvSpPr>
        <p:spPr/>
        <p:txBody>
          <a:bodyPr/>
          <a:lstStyle/>
          <a:p>
            <a:fld id="{4CE3D1F0-5F18-2049-B36A-742C4B0431A8}" type="datetime1">
              <a:rPr lang="en-US" smtClean="0"/>
              <a:t>12/12/23</a:t>
            </a:fld>
            <a:endParaRPr lang="en-US"/>
          </a:p>
        </p:txBody>
      </p:sp>
      <p:sp>
        <p:nvSpPr>
          <p:cNvPr id="6" name="Footer Placeholder 5">
            <a:extLst>
              <a:ext uri="{FF2B5EF4-FFF2-40B4-BE49-F238E27FC236}">
                <a16:creationId xmlns:a16="http://schemas.microsoft.com/office/drawing/2014/main" id="{947CE9D3-2B62-CFD1-8763-3E870FF1F3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6CF78C-FFEE-261C-D1DE-08FD8CC0A650}"/>
              </a:ext>
            </a:extLst>
          </p:cNvPr>
          <p:cNvSpPr>
            <a:spLocks noGrp="1"/>
          </p:cNvSpPr>
          <p:nvPr>
            <p:ph type="sldNum" sz="quarter" idx="12"/>
          </p:nvPr>
        </p:nvSpPr>
        <p:spPr/>
        <p:txBody>
          <a:bodyPr/>
          <a:lstStyle/>
          <a:p>
            <a:fld id="{5FD72B90-626E-4548-9F74-AFBC6F6DD5DE}" type="slidenum">
              <a:rPr lang="en-US" smtClean="0"/>
              <a:t>‹#›</a:t>
            </a:fld>
            <a:endParaRPr lang="en-US"/>
          </a:p>
        </p:txBody>
      </p:sp>
    </p:spTree>
    <p:extLst>
      <p:ext uri="{BB962C8B-B14F-4D97-AF65-F5344CB8AC3E}">
        <p14:creationId xmlns:p14="http://schemas.microsoft.com/office/powerpoint/2010/main" val="19328851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A7F489-0159-B0A8-1DD7-D5E74BDB3CF9}"/>
              </a:ext>
            </a:extLst>
          </p:cNvPr>
          <p:cNvSpPr>
            <a:spLocks noGrp="1"/>
          </p:cNvSpPr>
          <p:nvPr>
            <p:ph type="title"/>
          </p:nvPr>
        </p:nvSpPr>
        <p:spPr>
          <a:xfrm>
            <a:off x="510208" y="206100"/>
            <a:ext cx="10515600" cy="85738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B5A299D-9207-8C3A-ED67-2A1FFBA1E88E}"/>
              </a:ext>
            </a:extLst>
          </p:cNvPr>
          <p:cNvSpPr>
            <a:spLocks noGrp="1"/>
          </p:cNvSpPr>
          <p:nvPr>
            <p:ph type="body" idx="1"/>
          </p:nvPr>
        </p:nvSpPr>
        <p:spPr>
          <a:xfrm>
            <a:off x="510208" y="1401417"/>
            <a:ext cx="10515600" cy="45767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0A3D88-BFB7-C556-5AC8-8A170420A0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083543-63D9-FB47-95FC-46AA945D80A3}" type="datetime1">
              <a:rPr lang="en-US" smtClean="0"/>
              <a:t>12/12/23</a:t>
            </a:fld>
            <a:endParaRPr lang="en-US"/>
          </a:p>
        </p:txBody>
      </p:sp>
      <p:sp>
        <p:nvSpPr>
          <p:cNvPr id="5" name="Footer Placeholder 4">
            <a:extLst>
              <a:ext uri="{FF2B5EF4-FFF2-40B4-BE49-F238E27FC236}">
                <a16:creationId xmlns:a16="http://schemas.microsoft.com/office/drawing/2014/main" id="{A301AC0F-FBD9-9A07-E31E-55004F2F7B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7045CDC-BC42-8D12-4DD9-7DBC4C6359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D72B90-626E-4548-9F74-AFBC6F6DD5DE}" type="slidenum">
              <a:rPr lang="en-US" smtClean="0"/>
              <a:t>‹#›</a:t>
            </a:fld>
            <a:endParaRPr lang="en-US"/>
          </a:p>
        </p:txBody>
      </p:sp>
      <p:sp>
        <p:nvSpPr>
          <p:cNvPr id="7" name="Rectangle 6">
            <a:extLst>
              <a:ext uri="{FF2B5EF4-FFF2-40B4-BE49-F238E27FC236}">
                <a16:creationId xmlns:a16="http://schemas.microsoft.com/office/drawing/2014/main" id="{A2819ACA-EC92-8690-BEB5-40FD4E058485}"/>
              </a:ext>
            </a:extLst>
          </p:cNvPr>
          <p:cNvSpPr/>
          <p:nvPr userDrawn="1"/>
        </p:nvSpPr>
        <p:spPr>
          <a:xfrm>
            <a:off x="510208" y="1063488"/>
            <a:ext cx="10515600" cy="89451"/>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09116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lvl1pPr algn="l" defTabSz="914400" rtl="0" eaLnBrk="1" latinLnBrk="0" hangingPunct="1">
        <a:lnSpc>
          <a:spcPct val="90000"/>
        </a:lnSpc>
        <a:spcBef>
          <a:spcPct val="0"/>
        </a:spcBef>
        <a:buNone/>
        <a:defRPr sz="36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hyperlink" Target="http://medium.com/@dmccreary" TargetMode="Externa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github.com/dmccreary/dmccreary/blob/master/slides/2023-Ai-in-Education-Thinking-Spot.pptx"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6859E-354A-996D-485F-77AB5796756E}"/>
              </a:ext>
            </a:extLst>
          </p:cNvPr>
          <p:cNvSpPr>
            <a:spLocks noGrp="1"/>
          </p:cNvSpPr>
          <p:nvPr>
            <p:ph type="ctrTitle"/>
          </p:nvPr>
        </p:nvSpPr>
        <p:spPr>
          <a:xfrm>
            <a:off x="837282" y="1122363"/>
            <a:ext cx="9830718" cy="2387600"/>
          </a:xfrm>
        </p:spPr>
        <p:txBody>
          <a:bodyPr>
            <a:normAutofit/>
          </a:bodyPr>
          <a:lstStyle/>
          <a:p>
            <a:r>
              <a:rPr lang="en-US" b="1" dirty="0"/>
              <a:t>AI in Education</a:t>
            </a:r>
            <a:br>
              <a:rPr lang="en-US" b="1" dirty="0"/>
            </a:br>
            <a:r>
              <a:rPr lang="en-US" sz="3600" b="1" dirty="0"/>
              <a:t>Teachers as Coordinators of Cooperative Teaching Agents</a:t>
            </a:r>
            <a:endParaRPr lang="en-US" b="1" dirty="0"/>
          </a:p>
        </p:txBody>
      </p:sp>
      <p:sp>
        <p:nvSpPr>
          <p:cNvPr id="3" name="Subtitle 2">
            <a:extLst>
              <a:ext uri="{FF2B5EF4-FFF2-40B4-BE49-F238E27FC236}">
                <a16:creationId xmlns:a16="http://schemas.microsoft.com/office/drawing/2014/main" id="{B360628F-CEDD-B76D-F167-937B76413B6E}"/>
              </a:ext>
            </a:extLst>
          </p:cNvPr>
          <p:cNvSpPr>
            <a:spLocks noGrp="1"/>
          </p:cNvSpPr>
          <p:nvPr>
            <p:ph type="subTitle" idx="1"/>
          </p:nvPr>
        </p:nvSpPr>
        <p:spPr/>
        <p:txBody>
          <a:bodyPr/>
          <a:lstStyle/>
          <a:p>
            <a:r>
              <a:rPr lang="en-US" dirty="0"/>
              <a:t>How Generative AI is Disrupting Education</a:t>
            </a:r>
          </a:p>
          <a:p>
            <a:r>
              <a:rPr lang="en-US" dirty="0"/>
              <a:t>Dan McCreary</a:t>
            </a:r>
          </a:p>
          <a:p>
            <a:r>
              <a:rPr lang="en-US" dirty="0"/>
              <a:t>November 2nd, 2023</a:t>
            </a:r>
          </a:p>
        </p:txBody>
      </p:sp>
    </p:spTree>
    <p:extLst>
      <p:ext uri="{BB962C8B-B14F-4D97-AF65-F5344CB8AC3E}">
        <p14:creationId xmlns:p14="http://schemas.microsoft.com/office/powerpoint/2010/main" val="29907270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5AF23-FC8D-7A7A-7A55-17EA7164FA11}"/>
              </a:ext>
            </a:extLst>
          </p:cNvPr>
          <p:cNvSpPr>
            <a:spLocks noGrp="1"/>
          </p:cNvSpPr>
          <p:nvPr>
            <p:ph type="title"/>
          </p:nvPr>
        </p:nvSpPr>
        <p:spPr/>
        <p:txBody>
          <a:bodyPr/>
          <a:lstStyle/>
          <a:p>
            <a:r>
              <a:rPr lang="en-US" dirty="0"/>
              <a:t>Not all students learn at the same rate</a:t>
            </a:r>
          </a:p>
        </p:txBody>
      </p:sp>
      <p:sp>
        <p:nvSpPr>
          <p:cNvPr id="4" name="Slide Number Placeholder 3">
            <a:extLst>
              <a:ext uri="{FF2B5EF4-FFF2-40B4-BE49-F238E27FC236}">
                <a16:creationId xmlns:a16="http://schemas.microsoft.com/office/drawing/2014/main" id="{A49271BA-2839-0A1D-E7E4-E45032DC4FB7}"/>
              </a:ext>
            </a:extLst>
          </p:cNvPr>
          <p:cNvSpPr>
            <a:spLocks noGrp="1"/>
          </p:cNvSpPr>
          <p:nvPr>
            <p:ph type="sldNum" sz="quarter" idx="12"/>
          </p:nvPr>
        </p:nvSpPr>
        <p:spPr/>
        <p:txBody>
          <a:bodyPr/>
          <a:lstStyle/>
          <a:p>
            <a:fld id="{E4E17628-BB69-494D-BA8C-C14032583637}" type="slidenum">
              <a:rPr lang="en-US" smtClean="0"/>
              <a:t>10</a:t>
            </a:fld>
            <a:endParaRPr lang="en-US"/>
          </a:p>
        </p:txBody>
      </p:sp>
      <p:cxnSp>
        <p:nvCxnSpPr>
          <p:cNvPr id="6" name="Straight Arrow Connector 5">
            <a:extLst>
              <a:ext uri="{FF2B5EF4-FFF2-40B4-BE49-F238E27FC236}">
                <a16:creationId xmlns:a16="http://schemas.microsoft.com/office/drawing/2014/main" id="{2D0F8248-F857-5596-7391-08EE8870E5CE}"/>
              </a:ext>
            </a:extLst>
          </p:cNvPr>
          <p:cNvCxnSpPr>
            <a:cxnSpLocks/>
          </p:cNvCxnSpPr>
          <p:nvPr/>
        </p:nvCxnSpPr>
        <p:spPr>
          <a:xfrm flipV="1">
            <a:off x="1519807" y="2152891"/>
            <a:ext cx="0" cy="335665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D403A2-3510-0D2C-7A06-3595CB4BF6BF}"/>
              </a:ext>
            </a:extLst>
          </p:cNvPr>
          <p:cNvCxnSpPr>
            <a:cxnSpLocks/>
          </p:cNvCxnSpPr>
          <p:nvPr/>
        </p:nvCxnSpPr>
        <p:spPr>
          <a:xfrm>
            <a:off x="1519807" y="5509549"/>
            <a:ext cx="87700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Freeform 11">
            <a:extLst>
              <a:ext uri="{FF2B5EF4-FFF2-40B4-BE49-F238E27FC236}">
                <a16:creationId xmlns:a16="http://schemas.microsoft.com/office/drawing/2014/main" id="{845CE714-8004-EE8A-A8C7-D5CE27B323E0}"/>
              </a:ext>
            </a:extLst>
          </p:cNvPr>
          <p:cNvSpPr/>
          <p:nvPr/>
        </p:nvSpPr>
        <p:spPr>
          <a:xfrm>
            <a:off x="1519806" y="1871744"/>
            <a:ext cx="8426370" cy="3637805"/>
          </a:xfrm>
          <a:custGeom>
            <a:avLst/>
            <a:gdLst>
              <a:gd name="connsiteX0" fmla="*/ 0 w 8437944"/>
              <a:gd name="connsiteY0" fmla="*/ 3347285 h 3428012"/>
              <a:gd name="connsiteX1" fmla="*/ 1145894 w 8437944"/>
              <a:gd name="connsiteY1" fmla="*/ 3057918 h 3428012"/>
              <a:gd name="connsiteX2" fmla="*/ 2905245 w 8437944"/>
              <a:gd name="connsiteY2" fmla="*/ 430464 h 3428012"/>
              <a:gd name="connsiteX3" fmla="*/ 3611301 w 8437944"/>
              <a:gd name="connsiteY3" fmla="*/ 13776 h 3428012"/>
              <a:gd name="connsiteX4" fmla="*/ 4328932 w 8437944"/>
              <a:gd name="connsiteY4" fmla="*/ 534637 h 3428012"/>
              <a:gd name="connsiteX5" fmla="*/ 5301205 w 8437944"/>
              <a:gd name="connsiteY5" fmla="*/ 1969897 h 3428012"/>
              <a:gd name="connsiteX6" fmla="*/ 6667018 w 8437944"/>
              <a:gd name="connsiteY6" fmla="*/ 2872723 h 3428012"/>
              <a:gd name="connsiteX7" fmla="*/ 8437944 w 8437944"/>
              <a:gd name="connsiteY7" fmla="*/ 3219963 h 3428012"/>
              <a:gd name="connsiteX0" fmla="*/ 0 w 8437944"/>
              <a:gd name="connsiteY0" fmla="*/ 3347285 h 3428012"/>
              <a:gd name="connsiteX1" fmla="*/ 1145894 w 8437944"/>
              <a:gd name="connsiteY1" fmla="*/ 3057918 h 3428012"/>
              <a:gd name="connsiteX2" fmla="*/ 2905245 w 8437944"/>
              <a:gd name="connsiteY2" fmla="*/ 430464 h 3428012"/>
              <a:gd name="connsiteX3" fmla="*/ 3611301 w 8437944"/>
              <a:gd name="connsiteY3" fmla="*/ 13776 h 3428012"/>
              <a:gd name="connsiteX4" fmla="*/ 4328932 w 8437944"/>
              <a:gd name="connsiteY4" fmla="*/ 534637 h 3428012"/>
              <a:gd name="connsiteX5" fmla="*/ 5301205 w 8437944"/>
              <a:gd name="connsiteY5" fmla="*/ 1969897 h 3428012"/>
              <a:gd name="connsiteX6" fmla="*/ 6667018 w 8437944"/>
              <a:gd name="connsiteY6" fmla="*/ 2872723 h 3428012"/>
              <a:gd name="connsiteX7" fmla="*/ 8437944 w 8437944"/>
              <a:gd name="connsiteY7" fmla="*/ 3219963 h 3428012"/>
              <a:gd name="connsiteX0" fmla="*/ 0 w 8437944"/>
              <a:gd name="connsiteY0" fmla="*/ 3347285 h 3428012"/>
              <a:gd name="connsiteX1" fmla="*/ 1145894 w 8437944"/>
              <a:gd name="connsiteY1" fmla="*/ 3057918 h 3428012"/>
              <a:gd name="connsiteX2" fmla="*/ 2905245 w 8437944"/>
              <a:gd name="connsiteY2" fmla="*/ 430464 h 3428012"/>
              <a:gd name="connsiteX3" fmla="*/ 3611301 w 8437944"/>
              <a:gd name="connsiteY3" fmla="*/ 13776 h 3428012"/>
              <a:gd name="connsiteX4" fmla="*/ 4328932 w 8437944"/>
              <a:gd name="connsiteY4" fmla="*/ 534637 h 3428012"/>
              <a:gd name="connsiteX5" fmla="*/ 5301205 w 8437944"/>
              <a:gd name="connsiteY5" fmla="*/ 1969897 h 3428012"/>
              <a:gd name="connsiteX6" fmla="*/ 6667018 w 8437944"/>
              <a:gd name="connsiteY6" fmla="*/ 2872723 h 3428012"/>
              <a:gd name="connsiteX7" fmla="*/ 8437944 w 8437944"/>
              <a:gd name="connsiteY7" fmla="*/ 3219963 h 3428012"/>
              <a:gd name="connsiteX0" fmla="*/ 0 w 8437944"/>
              <a:gd name="connsiteY0" fmla="*/ 3328199 h 3408926"/>
              <a:gd name="connsiteX1" fmla="*/ 1145894 w 8437944"/>
              <a:gd name="connsiteY1" fmla="*/ 3038832 h 3408926"/>
              <a:gd name="connsiteX2" fmla="*/ 2905245 w 8437944"/>
              <a:gd name="connsiteY2" fmla="*/ 411378 h 3408926"/>
              <a:gd name="connsiteX3" fmla="*/ 3495554 w 8437944"/>
              <a:gd name="connsiteY3" fmla="*/ 17839 h 3408926"/>
              <a:gd name="connsiteX4" fmla="*/ 4328932 w 8437944"/>
              <a:gd name="connsiteY4" fmla="*/ 515551 h 3408926"/>
              <a:gd name="connsiteX5" fmla="*/ 5301205 w 8437944"/>
              <a:gd name="connsiteY5" fmla="*/ 1950811 h 3408926"/>
              <a:gd name="connsiteX6" fmla="*/ 6667018 w 8437944"/>
              <a:gd name="connsiteY6" fmla="*/ 2853637 h 3408926"/>
              <a:gd name="connsiteX7" fmla="*/ 8437944 w 8437944"/>
              <a:gd name="connsiteY7" fmla="*/ 3200877 h 3408926"/>
              <a:gd name="connsiteX0" fmla="*/ 0 w 8437944"/>
              <a:gd name="connsiteY0" fmla="*/ 3312862 h 3393589"/>
              <a:gd name="connsiteX1" fmla="*/ 1145894 w 8437944"/>
              <a:gd name="connsiteY1" fmla="*/ 3023495 h 3393589"/>
              <a:gd name="connsiteX2" fmla="*/ 2905245 w 8437944"/>
              <a:gd name="connsiteY2" fmla="*/ 396041 h 3393589"/>
              <a:gd name="connsiteX3" fmla="*/ 3495554 w 8437944"/>
              <a:gd name="connsiteY3" fmla="*/ 2502 h 3393589"/>
              <a:gd name="connsiteX4" fmla="*/ 4328932 w 8437944"/>
              <a:gd name="connsiteY4" fmla="*/ 500214 h 3393589"/>
              <a:gd name="connsiteX5" fmla="*/ 5301205 w 8437944"/>
              <a:gd name="connsiteY5" fmla="*/ 1935474 h 3393589"/>
              <a:gd name="connsiteX6" fmla="*/ 6667018 w 8437944"/>
              <a:gd name="connsiteY6" fmla="*/ 2838300 h 3393589"/>
              <a:gd name="connsiteX7" fmla="*/ 8437944 w 8437944"/>
              <a:gd name="connsiteY7" fmla="*/ 3185540 h 3393589"/>
              <a:gd name="connsiteX0" fmla="*/ 0 w 8437944"/>
              <a:gd name="connsiteY0" fmla="*/ 3311921 h 3381649"/>
              <a:gd name="connsiteX1" fmla="*/ 1145894 w 8437944"/>
              <a:gd name="connsiteY1" fmla="*/ 3022554 h 3381649"/>
              <a:gd name="connsiteX2" fmla="*/ 2801073 w 8437944"/>
              <a:gd name="connsiteY2" fmla="*/ 626594 h 3381649"/>
              <a:gd name="connsiteX3" fmla="*/ 3495554 w 8437944"/>
              <a:gd name="connsiteY3" fmla="*/ 1561 h 3381649"/>
              <a:gd name="connsiteX4" fmla="*/ 4328932 w 8437944"/>
              <a:gd name="connsiteY4" fmla="*/ 499273 h 3381649"/>
              <a:gd name="connsiteX5" fmla="*/ 5301205 w 8437944"/>
              <a:gd name="connsiteY5" fmla="*/ 1934533 h 3381649"/>
              <a:gd name="connsiteX6" fmla="*/ 6667018 w 8437944"/>
              <a:gd name="connsiteY6" fmla="*/ 2837359 h 3381649"/>
              <a:gd name="connsiteX7" fmla="*/ 8437944 w 8437944"/>
              <a:gd name="connsiteY7" fmla="*/ 3184599 h 3381649"/>
              <a:gd name="connsiteX0" fmla="*/ 0 w 8437944"/>
              <a:gd name="connsiteY0" fmla="*/ 3311921 h 3381649"/>
              <a:gd name="connsiteX1" fmla="*/ 1145894 w 8437944"/>
              <a:gd name="connsiteY1" fmla="*/ 3022554 h 3381649"/>
              <a:gd name="connsiteX2" fmla="*/ 2801073 w 8437944"/>
              <a:gd name="connsiteY2" fmla="*/ 626594 h 3381649"/>
              <a:gd name="connsiteX3" fmla="*/ 3495554 w 8437944"/>
              <a:gd name="connsiteY3" fmla="*/ 1561 h 3381649"/>
              <a:gd name="connsiteX4" fmla="*/ 4328932 w 8437944"/>
              <a:gd name="connsiteY4" fmla="*/ 499273 h 3381649"/>
              <a:gd name="connsiteX5" fmla="*/ 5301205 w 8437944"/>
              <a:gd name="connsiteY5" fmla="*/ 1934533 h 3381649"/>
              <a:gd name="connsiteX6" fmla="*/ 6667018 w 8437944"/>
              <a:gd name="connsiteY6" fmla="*/ 2837359 h 3381649"/>
              <a:gd name="connsiteX7" fmla="*/ 8437944 w 8437944"/>
              <a:gd name="connsiteY7" fmla="*/ 3184599 h 3381649"/>
              <a:gd name="connsiteX0" fmla="*/ 0 w 8437944"/>
              <a:gd name="connsiteY0" fmla="*/ 3310360 h 3380088"/>
              <a:gd name="connsiteX1" fmla="*/ 1145894 w 8437944"/>
              <a:gd name="connsiteY1" fmla="*/ 3020993 h 3380088"/>
              <a:gd name="connsiteX2" fmla="*/ 2801073 w 8437944"/>
              <a:gd name="connsiteY2" fmla="*/ 625033 h 3380088"/>
              <a:gd name="connsiteX3" fmla="*/ 3495554 w 8437944"/>
              <a:gd name="connsiteY3" fmla="*/ 0 h 3380088"/>
              <a:gd name="connsiteX4" fmla="*/ 4398380 w 8437944"/>
              <a:gd name="connsiteY4" fmla="*/ 625033 h 3380088"/>
              <a:gd name="connsiteX5" fmla="*/ 5301205 w 8437944"/>
              <a:gd name="connsiteY5" fmla="*/ 1932972 h 3380088"/>
              <a:gd name="connsiteX6" fmla="*/ 6667018 w 8437944"/>
              <a:gd name="connsiteY6" fmla="*/ 2835798 h 3380088"/>
              <a:gd name="connsiteX7" fmla="*/ 8437944 w 8437944"/>
              <a:gd name="connsiteY7" fmla="*/ 3183038 h 3380088"/>
              <a:gd name="connsiteX0" fmla="*/ 0 w 8437944"/>
              <a:gd name="connsiteY0" fmla="*/ 3310360 h 3380088"/>
              <a:gd name="connsiteX1" fmla="*/ 1145894 w 8437944"/>
              <a:gd name="connsiteY1" fmla="*/ 3020993 h 3380088"/>
              <a:gd name="connsiteX2" fmla="*/ 2801073 w 8437944"/>
              <a:gd name="connsiteY2" fmla="*/ 625033 h 3380088"/>
              <a:gd name="connsiteX3" fmla="*/ 3495554 w 8437944"/>
              <a:gd name="connsiteY3" fmla="*/ 0 h 3380088"/>
              <a:gd name="connsiteX4" fmla="*/ 4398380 w 8437944"/>
              <a:gd name="connsiteY4" fmla="*/ 625033 h 3380088"/>
              <a:gd name="connsiteX5" fmla="*/ 5301205 w 8437944"/>
              <a:gd name="connsiteY5" fmla="*/ 1932972 h 3380088"/>
              <a:gd name="connsiteX6" fmla="*/ 6667018 w 8437944"/>
              <a:gd name="connsiteY6" fmla="*/ 2835798 h 3380088"/>
              <a:gd name="connsiteX7" fmla="*/ 8437944 w 8437944"/>
              <a:gd name="connsiteY7" fmla="*/ 3183038 h 3380088"/>
              <a:gd name="connsiteX0" fmla="*/ 0 w 8437944"/>
              <a:gd name="connsiteY0" fmla="*/ 3275635 h 3345363"/>
              <a:gd name="connsiteX1" fmla="*/ 1145894 w 8437944"/>
              <a:gd name="connsiteY1" fmla="*/ 2986268 h 3345363"/>
              <a:gd name="connsiteX2" fmla="*/ 2801073 w 8437944"/>
              <a:gd name="connsiteY2" fmla="*/ 590308 h 3345363"/>
              <a:gd name="connsiteX3" fmla="*/ 3599726 w 8437944"/>
              <a:gd name="connsiteY3" fmla="*/ 0 h 3345363"/>
              <a:gd name="connsiteX4" fmla="*/ 4398380 w 8437944"/>
              <a:gd name="connsiteY4" fmla="*/ 590308 h 3345363"/>
              <a:gd name="connsiteX5" fmla="*/ 5301205 w 8437944"/>
              <a:gd name="connsiteY5" fmla="*/ 1898247 h 3345363"/>
              <a:gd name="connsiteX6" fmla="*/ 6667018 w 8437944"/>
              <a:gd name="connsiteY6" fmla="*/ 2801073 h 3345363"/>
              <a:gd name="connsiteX7" fmla="*/ 8437944 w 8437944"/>
              <a:gd name="connsiteY7" fmla="*/ 3148313 h 3345363"/>
              <a:gd name="connsiteX0" fmla="*/ 0 w 8437944"/>
              <a:gd name="connsiteY0" fmla="*/ 3279627 h 3349355"/>
              <a:gd name="connsiteX1" fmla="*/ 1145894 w 8437944"/>
              <a:gd name="connsiteY1" fmla="*/ 2990260 h 3349355"/>
              <a:gd name="connsiteX2" fmla="*/ 2801073 w 8437944"/>
              <a:gd name="connsiteY2" fmla="*/ 594300 h 3349355"/>
              <a:gd name="connsiteX3" fmla="*/ 3599726 w 8437944"/>
              <a:gd name="connsiteY3" fmla="*/ 3992 h 3349355"/>
              <a:gd name="connsiteX4" fmla="*/ 4479403 w 8437944"/>
              <a:gd name="connsiteY4" fmla="*/ 767920 h 3349355"/>
              <a:gd name="connsiteX5" fmla="*/ 5301205 w 8437944"/>
              <a:gd name="connsiteY5" fmla="*/ 1902239 h 3349355"/>
              <a:gd name="connsiteX6" fmla="*/ 6667018 w 8437944"/>
              <a:gd name="connsiteY6" fmla="*/ 2805065 h 3349355"/>
              <a:gd name="connsiteX7" fmla="*/ 8437944 w 8437944"/>
              <a:gd name="connsiteY7" fmla="*/ 3152305 h 3349355"/>
              <a:gd name="connsiteX0" fmla="*/ 0 w 8437944"/>
              <a:gd name="connsiteY0" fmla="*/ 3279627 h 3349355"/>
              <a:gd name="connsiteX1" fmla="*/ 1145894 w 8437944"/>
              <a:gd name="connsiteY1" fmla="*/ 2990260 h 3349355"/>
              <a:gd name="connsiteX2" fmla="*/ 2801073 w 8437944"/>
              <a:gd name="connsiteY2" fmla="*/ 594300 h 3349355"/>
              <a:gd name="connsiteX3" fmla="*/ 3599726 w 8437944"/>
              <a:gd name="connsiteY3" fmla="*/ 3992 h 3349355"/>
              <a:gd name="connsiteX4" fmla="*/ 4479403 w 8437944"/>
              <a:gd name="connsiteY4" fmla="*/ 767920 h 3349355"/>
              <a:gd name="connsiteX5" fmla="*/ 5301205 w 8437944"/>
              <a:gd name="connsiteY5" fmla="*/ 1902239 h 3349355"/>
              <a:gd name="connsiteX6" fmla="*/ 6667018 w 8437944"/>
              <a:gd name="connsiteY6" fmla="*/ 2805065 h 3349355"/>
              <a:gd name="connsiteX7" fmla="*/ 8437944 w 8437944"/>
              <a:gd name="connsiteY7" fmla="*/ 3152305 h 3349355"/>
              <a:gd name="connsiteX0" fmla="*/ 0 w 8426370"/>
              <a:gd name="connsiteY0" fmla="*/ 3349075 h 3401947"/>
              <a:gd name="connsiteX1" fmla="*/ 1134320 w 8426370"/>
              <a:gd name="connsiteY1" fmla="*/ 2990260 h 3401947"/>
              <a:gd name="connsiteX2" fmla="*/ 2789499 w 8426370"/>
              <a:gd name="connsiteY2" fmla="*/ 594300 h 3401947"/>
              <a:gd name="connsiteX3" fmla="*/ 3588152 w 8426370"/>
              <a:gd name="connsiteY3" fmla="*/ 3992 h 3401947"/>
              <a:gd name="connsiteX4" fmla="*/ 4467829 w 8426370"/>
              <a:gd name="connsiteY4" fmla="*/ 767920 h 3401947"/>
              <a:gd name="connsiteX5" fmla="*/ 5289631 w 8426370"/>
              <a:gd name="connsiteY5" fmla="*/ 1902239 h 3401947"/>
              <a:gd name="connsiteX6" fmla="*/ 6655444 w 8426370"/>
              <a:gd name="connsiteY6" fmla="*/ 2805065 h 3401947"/>
              <a:gd name="connsiteX7" fmla="*/ 8426370 w 8426370"/>
              <a:gd name="connsiteY7" fmla="*/ 3152305 h 3401947"/>
              <a:gd name="connsiteX0" fmla="*/ 0 w 8426370"/>
              <a:gd name="connsiteY0" fmla="*/ 3349075 h 3349075"/>
              <a:gd name="connsiteX1" fmla="*/ 1134320 w 8426370"/>
              <a:gd name="connsiteY1" fmla="*/ 2990260 h 3349075"/>
              <a:gd name="connsiteX2" fmla="*/ 2789499 w 8426370"/>
              <a:gd name="connsiteY2" fmla="*/ 594300 h 3349075"/>
              <a:gd name="connsiteX3" fmla="*/ 3588152 w 8426370"/>
              <a:gd name="connsiteY3" fmla="*/ 3992 h 3349075"/>
              <a:gd name="connsiteX4" fmla="*/ 4467829 w 8426370"/>
              <a:gd name="connsiteY4" fmla="*/ 767920 h 3349075"/>
              <a:gd name="connsiteX5" fmla="*/ 5289631 w 8426370"/>
              <a:gd name="connsiteY5" fmla="*/ 1902239 h 3349075"/>
              <a:gd name="connsiteX6" fmla="*/ 6655444 w 8426370"/>
              <a:gd name="connsiteY6" fmla="*/ 2805065 h 3349075"/>
              <a:gd name="connsiteX7" fmla="*/ 8426370 w 8426370"/>
              <a:gd name="connsiteY7" fmla="*/ 3152305 h 3349075"/>
              <a:gd name="connsiteX0" fmla="*/ 0 w 8426370"/>
              <a:gd name="connsiteY0" fmla="*/ 3347728 h 3347728"/>
              <a:gd name="connsiteX1" fmla="*/ 1134320 w 8426370"/>
              <a:gd name="connsiteY1" fmla="*/ 2988913 h 3347728"/>
              <a:gd name="connsiteX2" fmla="*/ 1546185 w 8426370"/>
              <a:gd name="connsiteY2" fmla="*/ 2462087 h 3347728"/>
              <a:gd name="connsiteX3" fmla="*/ 2789499 w 8426370"/>
              <a:gd name="connsiteY3" fmla="*/ 592953 h 3347728"/>
              <a:gd name="connsiteX4" fmla="*/ 3588152 w 8426370"/>
              <a:gd name="connsiteY4" fmla="*/ 2645 h 3347728"/>
              <a:gd name="connsiteX5" fmla="*/ 4467829 w 8426370"/>
              <a:gd name="connsiteY5" fmla="*/ 766573 h 3347728"/>
              <a:gd name="connsiteX6" fmla="*/ 5289631 w 8426370"/>
              <a:gd name="connsiteY6" fmla="*/ 1900892 h 3347728"/>
              <a:gd name="connsiteX7" fmla="*/ 6655444 w 8426370"/>
              <a:gd name="connsiteY7" fmla="*/ 2803718 h 3347728"/>
              <a:gd name="connsiteX8" fmla="*/ 8426370 w 8426370"/>
              <a:gd name="connsiteY8" fmla="*/ 3150958 h 3347728"/>
              <a:gd name="connsiteX0" fmla="*/ 0 w 8426370"/>
              <a:gd name="connsiteY0" fmla="*/ 3347728 h 3347728"/>
              <a:gd name="connsiteX1" fmla="*/ 1546185 w 8426370"/>
              <a:gd name="connsiteY1" fmla="*/ 2462087 h 3347728"/>
              <a:gd name="connsiteX2" fmla="*/ 2789499 w 8426370"/>
              <a:gd name="connsiteY2" fmla="*/ 592953 h 3347728"/>
              <a:gd name="connsiteX3" fmla="*/ 3588152 w 8426370"/>
              <a:gd name="connsiteY3" fmla="*/ 2645 h 3347728"/>
              <a:gd name="connsiteX4" fmla="*/ 4467829 w 8426370"/>
              <a:gd name="connsiteY4" fmla="*/ 766573 h 3347728"/>
              <a:gd name="connsiteX5" fmla="*/ 5289631 w 8426370"/>
              <a:gd name="connsiteY5" fmla="*/ 1900892 h 3347728"/>
              <a:gd name="connsiteX6" fmla="*/ 6655444 w 8426370"/>
              <a:gd name="connsiteY6" fmla="*/ 2803718 h 3347728"/>
              <a:gd name="connsiteX7" fmla="*/ 8426370 w 8426370"/>
              <a:gd name="connsiteY7" fmla="*/ 3150958 h 3347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26370" h="3347728">
                <a:moveTo>
                  <a:pt x="0" y="3347728"/>
                </a:moveTo>
                <a:cubicBezTo>
                  <a:pt x="322122" y="3163220"/>
                  <a:pt x="1081269" y="2921216"/>
                  <a:pt x="1546185" y="2462087"/>
                </a:cubicBezTo>
                <a:cubicBezTo>
                  <a:pt x="2011101" y="2002958"/>
                  <a:pt x="2449171" y="1002860"/>
                  <a:pt x="2789499" y="592953"/>
                </a:cubicBezTo>
                <a:cubicBezTo>
                  <a:pt x="3129827" y="183046"/>
                  <a:pt x="3308430" y="-26292"/>
                  <a:pt x="3588152" y="2645"/>
                </a:cubicBezTo>
                <a:cubicBezTo>
                  <a:pt x="3867874" y="31582"/>
                  <a:pt x="4218973" y="438624"/>
                  <a:pt x="4467829" y="766573"/>
                </a:cubicBezTo>
                <a:cubicBezTo>
                  <a:pt x="4716685" y="1094522"/>
                  <a:pt x="4925028" y="1561368"/>
                  <a:pt x="5289631" y="1900892"/>
                </a:cubicBezTo>
                <a:cubicBezTo>
                  <a:pt x="5654234" y="2240416"/>
                  <a:pt x="6132654" y="2595374"/>
                  <a:pt x="6655444" y="2803718"/>
                </a:cubicBezTo>
                <a:cubicBezTo>
                  <a:pt x="7178234" y="3012062"/>
                  <a:pt x="8098421" y="3091156"/>
                  <a:pt x="8426370" y="3150958"/>
                </a:cubicBezTo>
              </a:path>
            </a:pathLst>
          </a:cu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82851128-0495-6974-0838-70DFD484678A}"/>
              </a:ext>
            </a:extLst>
          </p:cNvPr>
          <p:cNvCxnSpPr/>
          <p:nvPr/>
        </p:nvCxnSpPr>
        <p:spPr>
          <a:xfrm>
            <a:off x="3981691" y="3090441"/>
            <a:ext cx="0" cy="24191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7343BFA-5824-3FDB-908B-E4E9D18204BA}"/>
              </a:ext>
            </a:extLst>
          </p:cNvPr>
          <p:cNvCxnSpPr/>
          <p:nvPr/>
        </p:nvCxnSpPr>
        <p:spPr>
          <a:xfrm>
            <a:off x="6223321" y="3090441"/>
            <a:ext cx="0" cy="2419108"/>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0FF84FB-E39E-AFAE-B3D4-41D5A975829F}"/>
              </a:ext>
            </a:extLst>
          </p:cNvPr>
          <p:cNvSpPr txBox="1"/>
          <p:nvPr/>
        </p:nvSpPr>
        <p:spPr>
          <a:xfrm>
            <a:off x="8518969" y="5640112"/>
            <a:ext cx="1689902" cy="369332"/>
          </a:xfrm>
          <a:prstGeom prst="rect">
            <a:avLst/>
          </a:prstGeom>
          <a:noFill/>
        </p:spPr>
        <p:txBody>
          <a:bodyPr wrap="square" rtlCol="0">
            <a:spAutoFit/>
          </a:bodyPr>
          <a:lstStyle/>
          <a:p>
            <a:r>
              <a:rPr lang="en-US" dirty="0"/>
              <a:t>Learning Rate</a:t>
            </a:r>
          </a:p>
        </p:txBody>
      </p:sp>
      <p:sp>
        <p:nvSpPr>
          <p:cNvPr id="17" name="TextBox 16">
            <a:extLst>
              <a:ext uri="{FF2B5EF4-FFF2-40B4-BE49-F238E27FC236}">
                <a16:creationId xmlns:a16="http://schemas.microsoft.com/office/drawing/2014/main" id="{070BDFDA-AF51-A8FF-A7E4-08A47787E935}"/>
              </a:ext>
            </a:extLst>
          </p:cNvPr>
          <p:cNvSpPr txBox="1"/>
          <p:nvPr/>
        </p:nvSpPr>
        <p:spPr>
          <a:xfrm>
            <a:off x="692215" y="1413750"/>
            <a:ext cx="1689902" cy="923330"/>
          </a:xfrm>
          <a:prstGeom prst="rect">
            <a:avLst/>
          </a:prstGeom>
          <a:noFill/>
        </p:spPr>
        <p:txBody>
          <a:bodyPr wrap="square" rtlCol="0">
            <a:spAutoFit/>
          </a:bodyPr>
          <a:lstStyle/>
          <a:p>
            <a:r>
              <a:rPr lang="en-US" dirty="0"/>
              <a:t>Number of Students at Rate</a:t>
            </a:r>
          </a:p>
        </p:txBody>
      </p:sp>
      <p:sp>
        <p:nvSpPr>
          <p:cNvPr id="18" name="TextBox 17">
            <a:extLst>
              <a:ext uri="{FF2B5EF4-FFF2-40B4-BE49-F238E27FC236}">
                <a16:creationId xmlns:a16="http://schemas.microsoft.com/office/drawing/2014/main" id="{A007C812-14AA-6A18-1E4A-2C51B0E34739}"/>
              </a:ext>
            </a:extLst>
          </p:cNvPr>
          <p:cNvSpPr txBox="1"/>
          <p:nvPr/>
        </p:nvSpPr>
        <p:spPr>
          <a:xfrm>
            <a:off x="6552948" y="5009654"/>
            <a:ext cx="1632113" cy="369332"/>
          </a:xfrm>
          <a:prstGeom prst="rect">
            <a:avLst/>
          </a:prstGeom>
          <a:noFill/>
        </p:spPr>
        <p:txBody>
          <a:bodyPr wrap="none" rtlCol="0">
            <a:spAutoFit/>
          </a:bodyPr>
          <a:lstStyle/>
          <a:p>
            <a:r>
              <a:rPr lang="en-US" b="1" dirty="0"/>
              <a:t>Faster Learners</a:t>
            </a:r>
          </a:p>
        </p:txBody>
      </p:sp>
      <p:sp>
        <p:nvSpPr>
          <p:cNvPr id="19" name="TextBox 18">
            <a:extLst>
              <a:ext uri="{FF2B5EF4-FFF2-40B4-BE49-F238E27FC236}">
                <a16:creationId xmlns:a16="http://schemas.microsoft.com/office/drawing/2014/main" id="{F0B9402C-EA87-74B2-C56C-25AF2F3EF15C}"/>
              </a:ext>
            </a:extLst>
          </p:cNvPr>
          <p:cNvSpPr txBox="1"/>
          <p:nvPr/>
        </p:nvSpPr>
        <p:spPr>
          <a:xfrm>
            <a:off x="2339590" y="5086150"/>
            <a:ext cx="1710468" cy="369332"/>
          </a:xfrm>
          <a:prstGeom prst="rect">
            <a:avLst/>
          </a:prstGeom>
          <a:noFill/>
        </p:spPr>
        <p:txBody>
          <a:bodyPr wrap="none" rtlCol="0">
            <a:spAutoFit/>
          </a:bodyPr>
          <a:lstStyle/>
          <a:p>
            <a:r>
              <a:rPr lang="en-US" b="1" dirty="0"/>
              <a:t>Slower Learners</a:t>
            </a:r>
          </a:p>
        </p:txBody>
      </p:sp>
      <p:sp>
        <p:nvSpPr>
          <p:cNvPr id="20" name="TextBox 19">
            <a:extLst>
              <a:ext uri="{FF2B5EF4-FFF2-40B4-BE49-F238E27FC236}">
                <a16:creationId xmlns:a16="http://schemas.microsoft.com/office/drawing/2014/main" id="{0B68DAA4-EA77-41AF-CBAF-9FE246FF8407}"/>
              </a:ext>
            </a:extLst>
          </p:cNvPr>
          <p:cNvSpPr txBox="1"/>
          <p:nvPr/>
        </p:nvSpPr>
        <p:spPr>
          <a:xfrm>
            <a:off x="4606601" y="3653664"/>
            <a:ext cx="1002582" cy="646331"/>
          </a:xfrm>
          <a:prstGeom prst="rect">
            <a:avLst/>
          </a:prstGeom>
          <a:noFill/>
        </p:spPr>
        <p:txBody>
          <a:bodyPr wrap="none" rtlCol="0">
            <a:spAutoFit/>
          </a:bodyPr>
          <a:lstStyle/>
          <a:p>
            <a:pPr algn="ctr"/>
            <a:r>
              <a:rPr lang="en-US" b="1" dirty="0"/>
              <a:t>Medium</a:t>
            </a:r>
            <a:br>
              <a:rPr lang="en-US" b="1" dirty="0"/>
            </a:br>
            <a:r>
              <a:rPr lang="en-US" b="1" dirty="0"/>
              <a:t>Learners</a:t>
            </a:r>
          </a:p>
        </p:txBody>
      </p:sp>
      <p:cxnSp>
        <p:nvCxnSpPr>
          <p:cNvPr id="22" name="Straight Arrow Connector 21">
            <a:extLst>
              <a:ext uri="{FF2B5EF4-FFF2-40B4-BE49-F238E27FC236}">
                <a16:creationId xmlns:a16="http://schemas.microsoft.com/office/drawing/2014/main" id="{CDBC6202-51A6-49A7-06C5-61E4EFC962B5}"/>
              </a:ext>
            </a:extLst>
          </p:cNvPr>
          <p:cNvCxnSpPr>
            <a:cxnSpLocks/>
          </p:cNvCxnSpPr>
          <p:nvPr/>
        </p:nvCxnSpPr>
        <p:spPr>
          <a:xfrm>
            <a:off x="3122486" y="2949419"/>
            <a:ext cx="388415" cy="82850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CE5C24E-AEDA-64EF-FB2E-7320ECA0D7FC}"/>
              </a:ext>
            </a:extLst>
          </p:cNvPr>
          <p:cNvSpPr txBox="1"/>
          <p:nvPr/>
        </p:nvSpPr>
        <p:spPr>
          <a:xfrm>
            <a:off x="2542314" y="2270438"/>
            <a:ext cx="774379" cy="646331"/>
          </a:xfrm>
          <a:prstGeom prst="rect">
            <a:avLst/>
          </a:prstGeom>
          <a:noFill/>
        </p:spPr>
        <p:txBody>
          <a:bodyPr wrap="none" rtlCol="0">
            <a:spAutoFit/>
          </a:bodyPr>
          <a:lstStyle/>
          <a:p>
            <a:r>
              <a:rPr lang="en-US" b="1" dirty="0">
                <a:solidFill>
                  <a:srgbClr val="FF0000"/>
                </a:solidFill>
              </a:rPr>
              <a:t>Target</a:t>
            </a:r>
          </a:p>
          <a:p>
            <a:r>
              <a:rPr lang="en-US" b="1" dirty="0">
                <a:solidFill>
                  <a:srgbClr val="FF0000"/>
                </a:solidFill>
              </a:rPr>
              <a:t>Rate</a:t>
            </a:r>
          </a:p>
        </p:txBody>
      </p:sp>
    </p:spTree>
    <p:extLst>
      <p:ext uri="{BB962C8B-B14F-4D97-AF65-F5344CB8AC3E}">
        <p14:creationId xmlns:p14="http://schemas.microsoft.com/office/powerpoint/2010/main" val="1779028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8E764-8002-41EC-65E5-6721CEBEA65D}"/>
              </a:ext>
            </a:extLst>
          </p:cNvPr>
          <p:cNvSpPr>
            <a:spLocks noGrp="1"/>
          </p:cNvSpPr>
          <p:nvPr>
            <p:ph type="title"/>
          </p:nvPr>
        </p:nvSpPr>
        <p:spPr/>
        <p:txBody>
          <a:bodyPr/>
          <a:lstStyle/>
          <a:p>
            <a:r>
              <a:rPr lang="en-US" dirty="0"/>
              <a:t>But What If The Teacher Could… </a:t>
            </a:r>
          </a:p>
        </p:txBody>
      </p:sp>
      <p:sp>
        <p:nvSpPr>
          <p:cNvPr id="3" name="Content Placeholder 2">
            <a:extLst>
              <a:ext uri="{FF2B5EF4-FFF2-40B4-BE49-F238E27FC236}">
                <a16:creationId xmlns:a16="http://schemas.microsoft.com/office/drawing/2014/main" id="{B03110B2-C83E-8C0B-1DFB-D3664F251A29}"/>
              </a:ext>
            </a:extLst>
          </p:cNvPr>
          <p:cNvSpPr>
            <a:spLocks noGrp="1"/>
          </p:cNvSpPr>
          <p:nvPr>
            <p:ph idx="1"/>
          </p:nvPr>
        </p:nvSpPr>
        <p:spPr>
          <a:xfrm>
            <a:off x="838200" y="1359277"/>
            <a:ext cx="10515600" cy="1708014"/>
          </a:xfrm>
        </p:spPr>
        <p:txBody>
          <a:bodyPr/>
          <a:lstStyle/>
          <a:p>
            <a:r>
              <a:rPr lang="en-US" dirty="0"/>
              <a:t>Quickly generate many customized interactive lesson plans</a:t>
            </a:r>
          </a:p>
          <a:p>
            <a:r>
              <a:rPr lang="en-US" dirty="0"/>
              <a:t>Use the prior week’s quiz to customize the lesson plans</a:t>
            </a:r>
          </a:p>
          <a:p>
            <a:r>
              <a:rPr lang="en-US" dirty="0"/>
              <a:t>Does this work today? </a:t>
            </a:r>
            <a:r>
              <a:rPr lang="en-US" b="1" dirty="0">
                <a:solidFill>
                  <a:srgbClr val="00B050"/>
                </a:solidFill>
              </a:rPr>
              <a:t>YES!</a:t>
            </a:r>
          </a:p>
        </p:txBody>
      </p:sp>
      <p:sp>
        <p:nvSpPr>
          <p:cNvPr id="4" name="Slide Number Placeholder 3">
            <a:extLst>
              <a:ext uri="{FF2B5EF4-FFF2-40B4-BE49-F238E27FC236}">
                <a16:creationId xmlns:a16="http://schemas.microsoft.com/office/drawing/2014/main" id="{1A66D3C7-F523-07F6-44D3-327E4A118F9D}"/>
              </a:ext>
            </a:extLst>
          </p:cNvPr>
          <p:cNvSpPr>
            <a:spLocks noGrp="1"/>
          </p:cNvSpPr>
          <p:nvPr>
            <p:ph type="sldNum" sz="quarter" idx="12"/>
          </p:nvPr>
        </p:nvSpPr>
        <p:spPr/>
        <p:txBody>
          <a:bodyPr/>
          <a:lstStyle/>
          <a:p>
            <a:fld id="{E4E17628-BB69-494D-BA8C-C14032583637}" type="slidenum">
              <a:rPr lang="en-US" smtClean="0"/>
              <a:t>11</a:t>
            </a:fld>
            <a:endParaRPr lang="en-US"/>
          </a:p>
        </p:txBody>
      </p:sp>
      <p:sp>
        <p:nvSpPr>
          <p:cNvPr id="7" name="TextBox 6">
            <a:extLst>
              <a:ext uri="{FF2B5EF4-FFF2-40B4-BE49-F238E27FC236}">
                <a16:creationId xmlns:a16="http://schemas.microsoft.com/office/drawing/2014/main" id="{D702AF9F-6A10-4739-2B9F-317008097D5C}"/>
              </a:ext>
            </a:extLst>
          </p:cNvPr>
          <p:cNvSpPr txBox="1"/>
          <p:nvPr/>
        </p:nvSpPr>
        <p:spPr>
          <a:xfrm>
            <a:off x="1691030" y="3234479"/>
            <a:ext cx="6094070" cy="2585323"/>
          </a:xfrm>
          <a:prstGeom prst="rect">
            <a:avLst/>
          </a:prstGeom>
          <a:solidFill>
            <a:schemeClr val="bg1">
              <a:lumMod val="85000"/>
            </a:schemeClr>
          </a:solidFill>
          <a:ln w="3175">
            <a:solidFill>
              <a:schemeClr val="tx1"/>
            </a:solidFill>
          </a:ln>
        </p:spPr>
        <p:txBody>
          <a:bodyPr wrap="square">
            <a:spAutoFit/>
          </a:bodyPr>
          <a:lstStyle/>
          <a:p>
            <a:r>
              <a:rPr lang="en-US" b="1" dirty="0">
                <a:solidFill>
                  <a:schemeClr val="tx1">
                    <a:lumMod val="65000"/>
                    <a:lumOff val="35000"/>
                  </a:schemeClr>
                </a:solidFill>
                <a:latin typeface="Arial" panose="020B0604020202020204" pitchFamily="34" charset="0"/>
                <a:cs typeface="Arial" panose="020B0604020202020204" pitchFamily="34" charset="0"/>
              </a:rPr>
              <a:t>ChatGPT Prompt: </a:t>
            </a:r>
            <a:r>
              <a:rPr lang="en-US" b="0" i="0" dirty="0">
                <a:solidFill>
                  <a:schemeClr val="tx1">
                    <a:lumMod val="65000"/>
                    <a:lumOff val="35000"/>
                  </a:schemeClr>
                </a:solidFill>
                <a:effectLst/>
                <a:latin typeface="Arial" panose="020B0604020202020204" pitchFamily="34" charset="0"/>
                <a:cs typeface="Arial" panose="020B0604020202020204" pitchFamily="34" charset="0"/>
              </a:rPr>
              <a:t>Generate three lesson plans for a session on using the sine and cosine function to draw the hands of a clock. The first lesson plan is for students that need extra help and don't have a strong background in math. The second lesson plan is for students that learn faster and pick up new ideas in a short amount of time. The third lesson plan is for advanced students that quickly master concepts and would like to apply their knowledge to other areas.</a:t>
            </a:r>
            <a:endParaRPr lang="en-US"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ADC8FCE9-BD71-64A7-82F2-5BDD9F1BB2E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49870" y="3234479"/>
            <a:ext cx="2585322" cy="2585322"/>
          </a:xfrm>
          <a:prstGeom prst="rect">
            <a:avLst/>
          </a:prstGeom>
        </p:spPr>
      </p:pic>
    </p:spTree>
    <p:extLst>
      <p:ext uri="{BB962C8B-B14F-4D97-AF65-F5344CB8AC3E}">
        <p14:creationId xmlns:p14="http://schemas.microsoft.com/office/powerpoint/2010/main" val="1015084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DCB343-1837-4F5D-4663-C16D4130905F}"/>
              </a:ext>
            </a:extLst>
          </p:cNvPr>
          <p:cNvSpPr>
            <a:spLocks noGrp="1"/>
          </p:cNvSpPr>
          <p:nvPr>
            <p:ph type="title"/>
          </p:nvPr>
        </p:nvSpPr>
        <p:spPr>
          <a:xfrm>
            <a:off x="416830" y="57317"/>
            <a:ext cx="10515600" cy="1115674"/>
          </a:xfrm>
        </p:spPr>
        <p:txBody>
          <a:bodyPr/>
          <a:lstStyle/>
          <a:p>
            <a:r>
              <a:rPr lang="en-US" dirty="0"/>
              <a:t>Yes, It Works!</a:t>
            </a:r>
          </a:p>
        </p:txBody>
      </p:sp>
      <p:sp>
        <p:nvSpPr>
          <p:cNvPr id="7" name="Content Placeholder 6">
            <a:extLst>
              <a:ext uri="{FF2B5EF4-FFF2-40B4-BE49-F238E27FC236}">
                <a16:creationId xmlns:a16="http://schemas.microsoft.com/office/drawing/2014/main" id="{A220861B-A2AF-12A0-6491-30037BCBBF87}"/>
              </a:ext>
            </a:extLst>
          </p:cNvPr>
          <p:cNvSpPr>
            <a:spLocks noGrp="1"/>
          </p:cNvSpPr>
          <p:nvPr>
            <p:ph sz="half" idx="2"/>
          </p:nvPr>
        </p:nvSpPr>
        <p:spPr>
          <a:xfrm>
            <a:off x="437015" y="1452355"/>
            <a:ext cx="5466073" cy="4045062"/>
          </a:xfrm>
        </p:spPr>
        <p:txBody>
          <a:bodyPr>
            <a:noAutofit/>
          </a:bodyPr>
          <a:lstStyle/>
          <a:p>
            <a:pPr marL="0" indent="0">
              <a:buNone/>
            </a:pPr>
            <a:r>
              <a:rPr lang="en-US" sz="1800" b="1" dirty="0"/>
              <a:t>Lesson Plan 1: For Students Needing Extra Time</a:t>
            </a:r>
          </a:p>
          <a:p>
            <a:pPr marL="0" indent="0">
              <a:buNone/>
            </a:pPr>
            <a:r>
              <a:rPr lang="en-US" sz="1200" dirty="0"/>
              <a:t>Objective: To understand the basic concepts of the sine and cosine functions and their relationship with the hands of a clock.</a:t>
            </a:r>
          </a:p>
          <a:p>
            <a:pPr marL="0" indent="0">
              <a:buNone/>
            </a:pPr>
            <a:r>
              <a:rPr lang="en-US" sz="1200" b="1" dirty="0"/>
              <a:t>Introduction:</a:t>
            </a:r>
          </a:p>
          <a:p>
            <a:pPr marL="0" indent="0">
              <a:buNone/>
            </a:pPr>
            <a:r>
              <a:rPr lang="en-US" sz="1200" dirty="0"/>
              <a:t>Discuss the face of a clock and how it represents a circle.</a:t>
            </a:r>
          </a:p>
          <a:p>
            <a:pPr marL="0" indent="0">
              <a:buNone/>
            </a:pPr>
            <a:r>
              <a:rPr lang="en-US" sz="1200" dirty="0"/>
              <a:t>Introduce the concept of the unit circle.</a:t>
            </a:r>
          </a:p>
          <a:p>
            <a:pPr marL="0" indent="0">
              <a:buNone/>
            </a:pPr>
            <a:r>
              <a:rPr lang="en-US" sz="1200" b="1" dirty="0"/>
              <a:t>Basic Trigonometry Introduction:</a:t>
            </a:r>
          </a:p>
          <a:p>
            <a:pPr marL="0" indent="0">
              <a:buNone/>
            </a:pPr>
            <a:r>
              <a:rPr lang="en-US" sz="1200" dirty="0"/>
              <a:t>Discuss right triangles and the basic trigonometric ratios.</a:t>
            </a:r>
          </a:p>
          <a:p>
            <a:pPr marL="0" indent="0">
              <a:buNone/>
            </a:pPr>
            <a:r>
              <a:rPr lang="en-US" sz="1200" dirty="0"/>
              <a:t>Introduce the sine and cosine functions as they relate to right triangles.</a:t>
            </a:r>
          </a:p>
          <a:p>
            <a:pPr marL="0" indent="0">
              <a:buNone/>
            </a:pPr>
            <a:r>
              <a:rPr lang="en-US" sz="1200" b="1" dirty="0"/>
              <a:t>Clock Hands and Trigonometry:</a:t>
            </a:r>
          </a:p>
          <a:p>
            <a:pPr marL="0" indent="0">
              <a:buNone/>
            </a:pPr>
            <a:r>
              <a:rPr lang="en-US" sz="1200" dirty="0"/>
              <a:t>Discuss the rotation of clock hands and the angles they create.</a:t>
            </a:r>
          </a:p>
          <a:p>
            <a:pPr marL="0" indent="0">
              <a:buNone/>
            </a:pPr>
            <a:r>
              <a:rPr lang="en-US" sz="1200" dirty="0"/>
              <a:t>Use a manipulative or model clock to show the motion of hands.</a:t>
            </a:r>
          </a:p>
          <a:p>
            <a:pPr marL="0" indent="0">
              <a:buNone/>
            </a:pPr>
            <a:r>
              <a:rPr lang="en-US" sz="1200" dirty="0"/>
              <a:t>Relate the position of the hour and minute hands to angles.</a:t>
            </a:r>
          </a:p>
          <a:p>
            <a:pPr marL="0" indent="0">
              <a:buNone/>
            </a:pPr>
            <a:r>
              <a:rPr lang="en-US" sz="1200" dirty="0"/>
              <a:t>.</a:t>
            </a:r>
          </a:p>
        </p:txBody>
      </p:sp>
      <p:sp>
        <p:nvSpPr>
          <p:cNvPr id="9" name="Content Placeholder 8">
            <a:extLst>
              <a:ext uri="{FF2B5EF4-FFF2-40B4-BE49-F238E27FC236}">
                <a16:creationId xmlns:a16="http://schemas.microsoft.com/office/drawing/2014/main" id="{98E8775D-0EBB-7B66-2DC6-A8411E9FB754}"/>
              </a:ext>
            </a:extLst>
          </p:cNvPr>
          <p:cNvSpPr>
            <a:spLocks noGrp="1"/>
          </p:cNvSpPr>
          <p:nvPr>
            <p:ph sz="quarter" idx="4"/>
          </p:nvPr>
        </p:nvSpPr>
        <p:spPr>
          <a:xfrm>
            <a:off x="6096000" y="1481023"/>
            <a:ext cx="5183188" cy="4294743"/>
          </a:xfrm>
        </p:spPr>
        <p:txBody>
          <a:bodyPr>
            <a:normAutofit fontScale="25000" lnSpcReduction="20000"/>
          </a:bodyPr>
          <a:lstStyle/>
          <a:p>
            <a:pPr marL="0" indent="0">
              <a:buNone/>
            </a:pPr>
            <a:r>
              <a:rPr lang="en-US" sz="7200" b="1" dirty="0"/>
              <a:t>Lesson Plan 3: For Advanced Students</a:t>
            </a:r>
          </a:p>
          <a:p>
            <a:pPr marL="0" indent="0">
              <a:buNone/>
            </a:pPr>
            <a:r>
              <a:rPr lang="en-US" sz="4800" dirty="0"/>
              <a:t>Objective: To master the use of the sine and cosine functions for clock hands and extend the knowledge to more complex scenarios.</a:t>
            </a:r>
          </a:p>
          <a:p>
            <a:pPr marL="0" indent="0">
              <a:buNone/>
            </a:pPr>
            <a:r>
              <a:rPr lang="en-US" sz="4800" b="1" dirty="0"/>
              <a:t>Introduction:</a:t>
            </a:r>
          </a:p>
          <a:p>
            <a:pPr marL="0" indent="0">
              <a:buNone/>
            </a:pPr>
            <a:r>
              <a:rPr lang="en-US" sz="4800" dirty="0"/>
              <a:t>Quick recap of sine and cosine with the unit circle and clock analogy.</a:t>
            </a:r>
          </a:p>
          <a:p>
            <a:pPr marL="0" indent="0">
              <a:buNone/>
            </a:pPr>
            <a:r>
              <a:rPr lang="en-US" sz="4800" dirty="0"/>
              <a:t>Deep Dive into Circular Motion:</a:t>
            </a:r>
          </a:p>
          <a:p>
            <a:pPr marL="0" indent="0">
              <a:buNone/>
            </a:pPr>
            <a:r>
              <a:rPr lang="en-US" sz="4800" dirty="0"/>
              <a:t>Introduce radians as another measure of angles.</a:t>
            </a:r>
          </a:p>
          <a:p>
            <a:pPr marL="0" indent="0">
              <a:buNone/>
            </a:pPr>
            <a:r>
              <a:rPr lang="en-US" sz="4800" dirty="0"/>
              <a:t>Explain the relationship between degrees and radians.</a:t>
            </a:r>
          </a:p>
          <a:p>
            <a:pPr marL="0" indent="0">
              <a:buNone/>
            </a:pPr>
            <a:r>
              <a:rPr lang="en-US" sz="4800" dirty="0"/>
              <a:t>Activity:</a:t>
            </a:r>
          </a:p>
          <a:p>
            <a:pPr marL="0" indent="0">
              <a:buNone/>
            </a:pPr>
            <a:r>
              <a:rPr lang="en-US" sz="4800" dirty="0"/>
              <a:t>Challenge students to convert clock times into radians.</a:t>
            </a:r>
          </a:p>
          <a:p>
            <a:pPr marL="0" indent="0">
              <a:buNone/>
            </a:pPr>
            <a:r>
              <a:rPr lang="en-US" sz="4800" dirty="0"/>
              <a:t>Compute sine and cosine values in terms of </a:t>
            </a:r>
            <a:r>
              <a:rPr lang="el-GR" sz="4800" dirty="0"/>
              <a:t>π.</a:t>
            </a:r>
          </a:p>
          <a:p>
            <a:pPr marL="0" indent="0">
              <a:buNone/>
            </a:pPr>
            <a:r>
              <a:rPr lang="en-US" sz="4800" b="1" dirty="0"/>
              <a:t>Advanced Application:</a:t>
            </a:r>
          </a:p>
          <a:p>
            <a:pPr marL="0" indent="0">
              <a:buNone/>
            </a:pPr>
            <a:r>
              <a:rPr lang="en-US" sz="4800" dirty="0"/>
              <a:t>Introduce the concept of parametric equations.</a:t>
            </a:r>
          </a:p>
          <a:p>
            <a:pPr marL="0" indent="0">
              <a:buNone/>
            </a:pPr>
            <a:r>
              <a:rPr lang="en-US" sz="4800" dirty="0"/>
              <a:t>Task students to come up with parametric equations that describe the motion of clock hands using sine and cosine.</a:t>
            </a:r>
          </a:p>
          <a:p>
            <a:pPr marL="0" indent="0">
              <a:buNone/>
            </a:pPr>
            <a:r>
              <a:rPr lang="en-US" sz="4800" b="1" dirty="0"/>
              <a:t>Extension:</a:t>
            </a:r>
          </a:p>
          <a:p>
            <a:pPr marL="0" indent="0">
              <a:buNone/>
            </a:pPr>
            <a:r>
              <a:rPr lang="en-US" sz="4800" dirty="0"/>
              <a:t>Discuss the application of sine and cosine in physics (e.g., pendulum motion, oscillations).</a:t>
            </a:r>
          </a:p>
        </p:txBody>
      </p:sp>
      <p:sp>
        <p:nvSpPr>
          <p:cNvPr id="4" name="Slide Number Placeholder 3">
            <a:extLst>
              <a:ext uri="{FF2B5EF4-FFF2-40B4-BE49-F238E27FC236}">
                <a16:creationId xmlns:a16="http://schemas.microsoft.com/office/drawing/2014/main" id="{EB1F4EDC-A8E5-025F-FD01-FAE297EF41F1}"/>
              </a:ext>
            </a:extLst>
          </p:cNvPr>
          <p:cNvSpPr>
            <a:spLocks noGrp="1"/>
          </p:cNvSpPr>
          <p:nvPr>
            <p:ph type="sldNum" sz="quarter" idx="12"/>
          </p:nvPr>
        </p:nvSpPr>
        <p:spPr/>
        <p:txBody>
          <a:bodyPr/>
          <a:lstStyle/>
          <a:p>
            <a:fld id="{E4E17628-BB69-494D-BA8C-C14032583637}" type="slidenum">
              <a:rPr lang="en-US" smtClean="0"/>
              <a:t>12</a:t>
            </a:fld>
            <a:endParaRPr lang="en-US"/>
          </a:p>
        </p:txBody>
      </p:sp>
      <p:sp>
        <p:nvSpPr>
          <p:cNvPr id="10" name="TextBox 9">
            <a:extLst>
              <a:ext uri="{FF2B5EF4-FFF2-40B4-BE49-F238E27FC236}">
                <a16:creationId xmlns:a16="http://schemas.microsoft.com/office/drawing/2014/main" id="{93B9DE38-130C-4F2D-EA1A-F8585A7E4E5D}"/>
              </a:ext>
            </a:extLst>
          </p:cNvPr>
          <p:cNvSpPr txBox="1"/>
          <p:nvPr/>
        </p:nvSpPr>
        <p:spPr>
          <a:xfrm>
            <a:off x="1436848" y="6193910"/>
            <a:ext cx="9668719" cy="369332"/>
          </a:xfrm>
          <a:prstGeom prst="rect">
            <a:avLst/>
          </a:prstGeom>
          <a:noFill/>
        </p:spPr>
        <p:txBody>
          <a:bodyPr wrap="square" rtlCol="0">
            <a:spAutoFit/>
          </a:bodyPr>
          <a:lstStyle/>
          <a:p>
            <a:r>
              <a:rPr lang="en-US" dirty="0"/>
              <a:t>Chat Transcript https://</a:t>
            </a:r>
            <a:r>
              <a:rPr lang="en-US" dirty="0" err="1"/>
              <a:t>chat.openai.com</a:t>
            </a:r>
            <a:r>
              <a:rPr lang="en-US" dirty="0"/>
              <a:t>/share/d043e4a0-eb4c-4a63-8b7c-90f504a76866: </a:t>
            </a:r>
          </a:p>
        </p:txBody>
      </p:sp>
    </p:spTree>
    <p:extLst>
      <p:ext uri="{BB962C8B-B14F-4D97-AF65-F5344CB8AC3E}">
        <p14:creationId xmlns:p14="http://schemas.microsoft.com/office/powerpoint/2010/main" val="3843004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AD99C-0609-850D-4361-9D581CD8B74E}"/>
              </a:ext>
            </a:extLst>
          </p:cNvPr>
          <p:cNvSpPr>
            <a:spLocks noGrp="1"/>
          </p:cNvSpPr>
          <p:nvPr>
            <p:ph type="title"/>
          </p:nvPr>
        </p:nvSpPr>
        <p:spPr/>
        <p:txBody>
          <a:bodyPr/>
          <a:lstStyle/>
          <a:p>
            <a:r>
              <a:rPr lang="en-US" dirty="0"/>
              <a:t>What About Static Textbooks?</a:t>
            </a:r>
          </a:p>
        </p:txBody>
      </p:sp>
      <p:sp>
        <p:nvSpPr>
          <p:cNvPr id="3" name="Content Placeholder 2">
            <a:extLst>
              <a:ext uri="{FF2B5EF4-FFF2-40B4-BE49-F238E27FC236}">
                <a16:creationId xmlns:a16="http://schemas.microsoft.com/office/drawing/2014/main" id="{BE716467-8965-3F9E-3B33-99344D19A2CF}"/>
              </a:ext>
            </a:extLst>
          </p:cNvPr>
          <p:cNvSpPr>
            <a:spLocks noGrp="1"/>
          </p:cNvSpPr>
          <p:nvPr>
            <p:ph idx="1"/>
          </p:nvPr>
        </p:nvSpPr>
        <p:spPr/>
        <p:txBody>
          <a:bodyPr/>
          <a:lstStyle/>
          <a:p>
            <a:r>
              <a:rPr lang="en-US" dirty="0"/>
              <a:t>Static text</a:t>
            </a:r>
          </a:p>
          <a:p>
            <a:r>
              <a:rPr lang="en-US" dirty="0"/>
              <a:t>Static diagrams</a:t>
            </a:r>
          </a:p>
          <a:p>
            <a:r>
              <a:rPr lang="en-US" dirty="0"/>
              <a:t>Compared to Tic-Tok</a:t>
            </a:r>
          </a:p>
          <a:p>
            <a:pPr marL="457200" lvl="1" indent="0">
              <a:buNone/>
            </a:pPr>
            <a:r>
              <a:rPr lang="en-US" dirty="0"/>
              <a:t>…Boring, boring, boring</a:t>
            </a:r>
          </a:p>
        </p:txBody>
      </p:sp>
      <p:sp>
        <p:nvSpPr>
          <p:cNvPr id="4" name="Slide Number Placeholder 3">
            <a:extLst>
              <a:ext uri="{FF2B5EF4-FFF2-40B4-BE49-F238E27FC236}">
                <a16:creationId xmlns:a16="http://schemas.microsoft.com/office/drawing/2014/main" id="{BC6CFF4A-23B4-14C2-747E-0F103376E90C}"/>
              </a:ext>
            </a:extLst>
          </p:cNvPr>
          <p:cNvSpPr>
            <a:spLocks noGrp="1"/>
          </p:cNvSpPr>
          <p:nvPr>
            <p:ph type="sldNum" sz="quarter" idx="12"/>
          </p:nvPr>
        </p:nvSpPr>
        <p:spPr/>
        <p:txBody>
          <a:bodyPr/>
          <a:lstStyle/>
          <a:p>
            <a:fld id="{E4E17628-BB69-494D-BA8C-C14032583637}" type="slidenum">
              <a:rPr lang="en-US" smtClean="0"/>
              <a:t>13</a:t>
            </a:fld>
            <a:endParaRPr lang="en-US"/>
          </a:p>
        </p:txBody>
      </p:sp>
      <p:sp>
        <p:nvSpPr>
          <p:cNvPr id="5" name="TextBox 4">
            <a:extLst>
              <a:ext uri="{FF2B5EF4-FFF2-40B4-BE49-F238E27FC236}">
                <a16:creationId xmlns:a16="http://schemas.microsoft.com/office/drawing/2014/main" id="{15F63B67-C04D-8AA2-CB19-7CE5B4204934}"/>
              </a:ext>
            </a:extLst>
          </p:cNvPr>
          <p:cNvSpPr txBox="1"/>
          <p:nvPr/>
        </p:nvSpPr>
        <p:spPr>
          <a:xfrm>
            <a:off x="2163778" y="3927231"/>
            <a:ext cx="8618321" cy="646331"/>
          </a:xfrm>
          <a:prstGeom prst="rect">
            <a:avLst/>
          </a:prstGeom>
          <a:noFill/>
        </p:spPr>
        <p:txBody>
          <a:bodyPr wrap="none" rtlCol="0">
            <a:spAutoFit/>
          </a:bodyPr>
          <a:lstStyle/>
          <a:p>
            <a:r>
              <a:rPr lang="en-US" sz="3600" dirty="0"/>
              <a:t>Can AI Generate Fun Interactive Simulations?</a:t>
            </a:r>
          </a:p>
        </p:txBody>
      </p:sp>
    </p:spTree>
    <p:extLst>
      <p:ext uri="{BB962C8B-B14F-4D97-AF65-F5344CB8AC3E}">
        <p14:creationId xmlns:p14="http://schemas.microsoft.com/office/powerpoint/2010/main" val="4056037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84C7A-BE0E-0D8D-06E0-556F0F2ED6B6}"/>
              </a:ext>
            </a:extLst>
          </p:cNvPr>
          <p:cNvSpPr>
            <a:spLocks noGrp="1"/>
          </p:cNvSpPr>
          <p:nvPr>
            <p:ph type="title"/>
          </p:nvPr>
        </p:nvSpPr>
        <p:spPr/>
        <p:txBody>
          <a:bodyPr/>
          <a:lstStyle/>
          <a:p>
            <a:r>
              <a:rPr lang="en-US" dirty="0"/>
              <a:t>Make me a Simulation…</a:t>
            </a:r>
          </a:p>
        </p:txBody>
      </p:sp>
      <p:sp>
        <p:nvSpPr>
          <p:cNvPr id="3" name="Content Placeholder 2">
            <a:extLst>
              <a:ext uri="{FF2B5EF4-FFF2-40B4-BE49-F238E27FC236}">
                <a16:creationId xmlns:a16="http://schemas.microsoft.com/office/drawing/2014/main" id="{9AB5818A-33CF-4D3D-6A0F-1239C84D924A}"/>
              </a:ext>
            </a:extLst>
          </p:cNvPr>
          <p:cNvSpPr>
            <a:spLocks noGrp="1"/>
          </p:cNvSpPr>
          <p:nvPr>
            <p:ph idx="1"/>
          </p:nvPr>
        </p:nvSpPr>
        <p:spPr>
          <a:xfrm>
            <a:off x="838200" y="1514978"/>
            <a:ext cx="10515600" cy="4351338"/>
          </a:xfrm>
          <a:solidFill>
            <a:schemeClr val="bg1">
              <a:lumMod val="85000"/>
            </a:schemeClr>
          </a:solidFill>
          <a:ln>
            <a:solidFill>
              <a:schemeClr val="tx1"/>
            </a:solidFill>
          </a:ln>
        </p:spPr>
        <p:txBody>
          <a:bodyPr>
            <a:normAutofit fontScale="92500" lnSpcReduction="10000"/>
          </a:bodyPr>
          <a:lstStyle/>
          <a:p>
            <a:pPr marL="0" indent="0">
              <a:buNone/>
            </a:pPr>
            <a:r>
              <a:rPr lang="en-US" b="1" dirty="0"/>
              <a:t>ChatGPT Prompt: </a:t>
            </a:r>
            <a:r>
              <a:rPr lang="en-US" dirty="0"/>
              <a:t>Generate a p5.js sketch file of a simulation of a static pulse width modulation (PWM) waveform on a 600x300 canvas.</a:t>
            </a:r>
          </a:p>
          <a:p>
            <a:pPr marL="0" indent="0">
              <a:buNone/>
            </a:pPr>
            <a:endParaRPr lang="en-US" dirty="0"/>
          </a:p>
          <a:p>
            <a:pPr marL="0" indent="0">
              <a:buNone/>
            </a:pPr>
            <a:r>
              <a:rPr lang="en-US" dirty="0"/>
              <a:t>Add a range control slider to adjust the duty cycle of the waveform</a:t>
            </a:r>
          </a:p>
          <a:p>
            <a:pPr marL="0" indent="0">
              <a:buNone/>
            </a:pPr>
            <a:r>
              <a:rPr lang="en-US" dirty="0"/>
              <a:t>with a default value of 50%. The minimum should be 0% and the maximum should be 100%.</a:t>
            </a:r>
          </a:p>
          <a:p>
            <a:pPr marL="0" indent="0">
              <a:buNone/>
            </a:pPr>
            <a:r>
              <a:rPr lang="en-US" dirty="0"/>
              <a:t>Make sure the range control slider has a width of 400px using the style attribute.</a:t>
            </a:r>
          </a:p>
          <a:p>
            <a:pPr marL="0" indent="0">
              <a:buNone/>
            </a:pPr>
            <a:r>
              <a:rPr lang="en-US" dirty="0"/>
              <a:t>At the end of the draw() function add a text() function that displays</a:t>
            </a:r>
          </a:p>
          <a:p>
            <a:pPr marL="0" indent="0">
              <a:buNone/>
            </a:pPr>
            <a:r>
              <a:rPr lang="en-US" dirty="0"/>
              <a:t>the label and value of the duty cycle.</a:t>
            </a:r>
          </a:p>
        </p:txBody>
      </p:sp>
      <p:sp>
        <p:nvSpPr>
          <p:cNvPr id="4" name="Slide Number Placeholder 3">
            <a:extLst>
              <a:ext uri="{FF2B5EF4-FFF2-40B4-BE49-F238E27FC236}">
                <a16:creationId xmlns:a16="http://schemas.microsoft.com/office/drawing/2014/main" id="{3C047D87-AAA8-A352-104B-A0694390CF25}"/>
              </a:ext>
            </a:extLst>
          </p:cNvPr>
          <p:cNvSpPr>
            <a:spLocks noGrp="1"/>
          </p:cNvSpPr>
          <p:nvPr>
            <p:ph type="sldNum" sz="quarter" idx="12"/>
          </p:nvPr>
        </p:nvSpPr>
        <p:spPr/>
        <p:txBody>
          <a:bodyPr/>
          <a:lstStyle/>
          <a:p>
            <a:fld id="{E4E17628-BB69-494D-BA8C-C14032583637}" type="slidenum">
              <a:rPr lang="en-US" smtClean="0"/>
              <a:t>14</a:t>
            </a:fld>
            <a:endParaRPr lang="en-US"/>
          </a:p>
        </p:txBody>
      </p:sp>
    </p:spTree>
    <p:extLst>
      <p:ext uri="{BB962C8B-B14F-4D97-AF65-F5344CB8AC3E}">
        <p14:creationId xmlns:p14="http://schemas.microsoft.com/office/powerpoint/2010/main" val="1413188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12082-0BC4-9B6F-5679-860FD7923ED6}"/>
              </a:ext>
            </a:extLst>
          </p:cNvPr>
          <p:cNvSpPr>
            <a:spLocks noGrp="1"/>
          </p:cNvSpPr>
          <p:nvPr>
            <p:ph type="title"/>
          </p:nvPr>
        </p:nvSpPr>
        <p:spPr/>
        <p:txBody>
          <a:bodyPr/>
          <a:lstStyle/>
          <a:p>
            <a:r>
              <a:rPr lang="en-US" dirty="0"/>
              <a:t>Pulse Width Modulation Demo</a:t>
            </a:r>
          </a:p>
        </p:txBody>
      </p:sp>
      <p:sp>
        <p:nvSpPr>
          <p:cNvPr id="3" name="Content Placeholder 2">
            <a:extLst>
              <a:ext uri="{FF2B5EF4-FFF2-40B4-BE49-F238E27FC236}">
                <a16:creationId xmlns:a16="http://schemas.microsoft.com/office/drawing/2014/main" id="{10A46454-6579-9DA6-FD01-67D675F3BB28}"/>
              </a:ext>
            </a:extLst>
          </p:cNvPr>
          <p:cNvSpPr>
            <a:spLocks noGrp="1"/>
          </p:cNvSpPr>
          <p:nvPr>
            <p:ph idx="1"/>
          </p:nvPr>
        </p:nvSpPr>
        <p:spPr>
          <a:xfrm>
            <a:off x="1670621" y="5125796"/>
            <a:ext cx="3393831" cy="562370"/>
          </a:xfrm>
        </p:spPr>
        <p:txBody>
          <a:bodyPr/>
          <a:lstStyle/>
          <a:p>
            <a:pPr marL="0" indent="0">
              <a:buNone/>
            </a:pPr>
            <a:r>
              <a:rPr lang="en-US" dirty="0"/>
              <a:t>Interactive slider</a:t>
            </a:r>
          </a:p>
        </p:txBody>
      </p:sp>
      <p:sp>
        <p:nvSpPr>
          <p:cNvPr id="4" name="Slide Number Placeholder 3">
            <a:extLst>
              <a:ext uri="{FF2B5EF4-FFF2-40B4-BE49-F238E27FC236}">
                <a16:creationId xmlns:a16="http://schemas.microsoft.com/office/drawing/2014/main" id="{DA061A3D-AE60-81E4-A6FD-B4BE28772689}"/>
              </a:ext>
            </a:extLst>
          </p:cNvPr>
          <p:cNvSpPr>
            <a:spLocks noGrp="1"/>
          </p:cNvSpPr>
          <p:nvPr>
            <p:ph type="sldNum" sz="quarter" idx="12"/>
          </p:nvPr>
        </p:nvSpPr>
        <p:spPr/>
        <p:txBody>
          <a:bodyPr/>
          <a:lstStyle/>
          <a:p>
            <a:fld id="{E4E17628-BB69-494D-BA8C-C14032583637}" type="slidenum">
              <a:rPr lang="en-US" smtClean="0"/>
              <a:t>15</a:t>
            </a:fld>
            <a:endParaRPr lang="en-US"/>
          </a:p>
        </p:txBody>
      </p:sp>
      <p:pic>
        <p:nvPicPr>
          <p:cNvPr id="5" name="Picture 2" descr="PWM">
            <a:extLst>
              <a:ext uri="{FF2B5EF4-FFF2-40B4-BE49-F238E27FC236}">
                <a16:creationId xmlns:a16="http://schemas.microsoft.com/office/drawing/2014/main" id="{CA4BDAB6-8E36-9834-D3E1-68E87AE2050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80884" y="1529077"/>
            <a:ext cx="10515600" cy="34619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99FC1C1-DB9B-A40E-D247-BBFE2BA4FD33}"/>
              </a:ext>
            </a:extLst>
          </p:cNvPr>
          <p:cNvSpPr txBox="1"/>
          <p:nvPr/>
        </p:nvSpPr>
        <p:spPr>
          <a:xfrm>
            <a:off x="3367537" y="5987018"/>
            <a:ext cx="7039876" cy="369332"/>
          </a:xfrm>
          <a:prstGeom prst="rect">
            <a:avLst/>
          </a:prstGeom>
          <a:noFill/>
        </p:spPr>
        <p:txBody>
          <a:bodyPr wrap="none" rtlCol="0">
            <a:spAutoFit/>
          </a:bodyPr>
          <a:lstStyle/>
          <a:p>
            <a:r>
              <a:rPr lang="en-US" dirty="0"/>
              <a:t>https://</a:t>
            </a:r>
            <a:r>
              <a:rPr lang="en-US" dirty="0" err="1"/>
              <a:t>www.coderdojotc.org</a:t>
            </a:r>
            <a:r>
              <a:rPr lang="en-US" dirty="0"/>
              <a:t>/</a:t>
            </a:r>
            <a:r>
              <a:rPr lang="en-US" dirty="0" err="1"/>
              <a:t>chatgpt</a:t>
            </a:r>
            <a:r>
              <a:rPr lang="en-US" dirty="0"/>
              <a:t>-for-teachers/demos/p5/</a:t>
            </a:r>
            <a:r>
              <a:rPr lang="en-US" dirty="0" err="1"/>
              <a:t>pwm.html</a:t>
            </a:r>
            <a:endParaRPr lang="en-US" dirty="0"/>
          </a:p>
        </p:txBody>
      </p:sp>
      <p:cxnSp>
        <p:nvCxnSpPr>
          <p:cNvPr id="9" name="Straight Arrow Connector 8">
            <a:extLst>
              <a:ext uri="{FF2B5EF4-FFF2-40B4-BE49-F238E27FC236}">
                <a16:creationId xmlns:a16="http://schemas.microsoft.com/office/drawing/2014/main" id="{1ED4AC7C-F146-6F77-ED3D-04B62ADC639C}"/>
              </a:ext>
            </a:extLst>
          </p:cNvPr>
          <p:cNvCxnSpPr/>
          <p:nvPr/>
        </p:nvCxnSpPr>
        <p:spPr>
          <a:xfrm flipV="1">
            <a:off x="4548554" y="4337538"/>
            <a:ext cx="2016369" cy="95230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4789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A3C40-D1FB-DA08-9BEF-206DDF295F21}"/>
              </a:ext>
            </a:extLst>
          </p:cNvPr>
          <p:cNvSpPr>
            <a:spLocks noGrp="1"/>
          </p:cNvSpPr>
          <p:nvPr>
            <p:ph type="title"/>
          </p:nvPr>
        </p:nvSpPr>
        <p:spPr/>
        <p:txBody>
          <a:bodyPr/>
          <a:lstStyle/>
          <a:p>
            <a:r>
              <a:rPr lang="en-US" dirty="0"/>
              <a:t>One Piloted Jet and Many Drones</a:t>
            </a:r>
          </a:p>
        </p:txBody>
      </p:sp>
      <p:sp>
        <p:nvSpPr>
          <p:cNvPr id="4" name="Slide Number Placeholder 3">
            <a:extLst>
              <a:ext uri="{FF2B5EF4-FFF2-40B4-BE49-F238E27FC236}">
                <a16:creationId xmlns:a16="http://schemas.microsoft.com/office/drawing/2014/main" id="{1039D4B6-E270-4958-D906-BA785544A7F3}"/>
              </a:ext>
            </a:extLst>
          </p:cNvPr>
          <p:cNvSpPr>
            <a:spLocks noGrp="1"/>
          </p:cNvSpPr>
          <p:nvPr>
            <p:ph type="sldNum" sz="quarter" idx="12"/>
          </p:nvPr>
        </p:nvSpPr>
        <p:spPr/>
        <p:txBody>
          <a:bodyPr/>
          <a:lstStyle/>
          <a:p>
            <a:fld id="{5FD72B90-626E-4548-9F74-AFBC6F6DD5DE}" type="slidenum">
              <a:rPr lang="en-US" smtClean="0"/>
              <a:t>16</a:t>
            </a:fld>
            <a:endParaRPr lang="en-US"/>
          </a:p>
        </p:txBody>
      </p:sp>
      <p:pic>
        <p:nvPicPr>
          <p:cNvPr id="7170" name="Picture 2" descr="F-35 Teams Up With Drone Wingmen in New Air Force Video">
            <a:extLst>
              <a:ext uri="{FF2B5EF4-FFF2-40B4-BE49-F238E27FC236}">
                <a16:creationId xmlns:a16="http://schemas.microsoft.com/office/drawing/2014/main" id="{3D7E31DA-7B34-92CC-8CB6-A530A6089042}"/>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342870" y="1432728"/>
            <a:ext cx="11506259" cy="42862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6572B4B-A144-87B9-AFAE-21548811EBCC}"/>
              </a:ext>
            </a:extLst>
          </p:cNvPr>
          <p:cNvSpPr txBox="1"/>
          <p:nvPr/>
        </p:nvSpPr>
        <p:spPr>
          <a:xfrm>
            <a:off x="510208" y="5987018"/>
            <a:ext cx="6971076" cy="369332"/>
          </a:xfrm>
          <a:prstGeom prst="rect">
            <a:avLst/>
          </a:prstGeom>
          <a:noFill/>
        </p:spPr>
        <p:txBody>
          <a:bodyPr wrap="none" rtlCol="0">
            <a:spAutoFit/>
          </a:bodyPr>
          <a:lstStyle/>
          <a:p>
            <a:r>
              <a:rPr lang="en-US" dirty="0"/>
              <a:t>Cooperative Combat Aircraft (CCA) -&gt; Cooperative Teaching Agents (CTA)</a:t>
            </a:r>
          </a:p>
        </p:txBody>
      </p:sp>
    </p:spTree>
    <p:extLst>
      <p:ext uri="{BB962C8B-B14F-4D97-AF65-F5344CB8AC3E}">
        <p14:creationId xmlns:p14="http://schemas.microsoft.com/office/powerpoint/2010/main" val="24468064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FEFB7-A35F-1B6E-82D2-FC5F62478FC7}"/>
              </a:ext>
            </a:extLst>
          </p:cNvPr>
          <p:cNvSpPr>
            <a:spLocks noGrp="1"/>
          </p:cNvSpPr>
          <p:nvPr>
            <p:ph type="title"/>
          </p:nvPr>
        </p:nvSpPr>
        <p:spPr/>
        <p:txBody>
          <a:bodyPr/>
          <a:lstStyle/>
          <a:p>
            <a:r>
              <a:rPr lang="en-US" dirty="0"/>
              <a:t>One Fighter with a Human Pilot to Many Drones</a:t>
            </a:r>
          </a:p>
        </p:txBody>
      </p:sp>
      <p:sp>
        <p:nvSpPr>
          <p:cNvPr id="3" name="Content Placeholder 2">
            <a:extLst>
              <a:ext uri="{FF2B5EF4-FFF2-40B4-BE49-F238E27FC236}">
                <a16:creationId xmlns:a16="http://schemas.microsoft.com/office/drawing/2014/main" id="{E021B779-07DA-647D-C926-B90A0D4C8C49}"/>
              </a:ext>
            </a:extLst>
          </p:cNvPr>
          <p:cNvSpPr>
            <a:spLocks noGrp="1"/>
          </p:cNvSpPr>
          <p:nvPr>
            <p:ph idx="1"/>
          </p:nvPr>
        </p:nvSpPr>
        <p:spPr>
          <a:xfrm>
            <a:off x="385232" y="5767756"/>
            <a:ext cx="3712635" cy="957447"/>
          </a:xfrm>
        </p:spPr>
        <p:txBody>
          <a:bodyPr>
            <a:normAutofit lnSpcReduction="10000"/>
          </a:bodyPr>
          <a:lstStyle/>
          <a:p>
            <a:r>
              <a:rPr lang="en-US" dirty="0"/>
              <a:t>Human Jet: $100M</a:t>
            </a:r>
          </a:p>
          <a:p>
            <a:r>
              <a:rPr lang="en-US" dirty="0"/>
              <a:t>Drone Jet: $1M</a:t>
            </a:r>
          </a:p>
        </p:txBody>
      </p:sp>
      <p:sp>
        <p:nvSpPr>
          <p:cNvPr id="4" name="Slide Number Placeholder 3">
            <a:extLst>
              <a:ext uri="{FF2B5EF4-FFF2-40B4-BE49-F238E27FC236}">
                <a16:creationId xmlns:a16="http://schemas.microsoft.com/office/drawing/2014/main" id="{3BC9D484-0BB7-A8F3-AEE7-11BC9BFE61B6}"/>
              </a:ext>
            </a:extLst>
          </p:cNvPr>
          <p:cNvSpPr>
            <a:spLocks noGrp="1"/>
          </p:cNvSpPr>
          <p:nvPr>
            <p:ph type="sldNum" sz="quarter" idx="12"/>
          </p:nvPr>
        </p:nvSpPr>
        <p:spPr/>
        <p:txBody>
          <a:bodyPr/>
          <a:lstStyle/>
          <a:p>
            <a:fld id="{5FD72B90-626E-4548-9F74-AFBC6F6DD5DE}" type="slidenum">
              <a:rPr lang="en-US" smtClean="0"/>
              <a:t>17</a:t>
            </a:fld>
            <a:endParaRPr lang="en-US"/>
          </a:p>
        </p:txBody>
      </p:sp>
      <p:pic>
        <p:nvPicPr>
          <p:cNvPr id="6146" name="Picture 2" descr="Lockheed Martin Teases Mysterious Next Gen Aircraft On Social Media - The  Aviationist">
            <a:extLst>
              <a:ext uri="{FF2B5EF4-FFF2-40B4-BE49-F238E27FC236}">
                <a16:creationId xmlns:a16="http://schemas.microsoft.com/office/drawing/2014/main" id="{39EA71AF-9A69-50B0-9B2D-0B064A41EB0E}"/>
              </a:ext>
            </a:extLst>
          </p:cNvPr>
          <p:cNvPicPr>
            <a:picLocks noChangeAspect="1" noChangeArrowheads="1"/>
          </p:cNvPicPr>
          <p:nvPr/>
        </p:nvPicPr>
        <p:blipFill rotWithShape="1">
          <a:blip r:embed="rId2" cstate="screen">
            <a:clrChange>
              <a:clrFrom>
                <a:srgbClr val="FAFAFA"/>
              </a:clrFrom>
              <a:clrTo>
                <a:srgbClr val="FAFAFA">
                  <a:alpha val="0"/>
                </a:srgbClr>
              </a:clrTo>
            </a:clrChange>
            <a:extLst>
              <a:ext uri="{28A0092B-C50C-407E-A947-70E740481C1C}">
                <a14:useLocalDpi xmlns:a14="http://schemas.microsoft.com/office/drawing/2010/main"/>
              </a:ext>
            </a:extLst>
          </a:blip>
          <a:srcRect/>
          <a:stretch/>
        </p:blipFill>
        <p:spPr bwMode="auto">
          <a:xfrm rot="5400000">
            <a:off x="4491567" y="1489208"/>
            <a:ext cx="2125134" cy="394546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42F88C5-098E-EF8F-676F-8EEDB3737517}"/>
              </a:ext>
            </a:extLst>
          </p:cNvPr>
          <p:cNvSpPr/>
          <p:nvPr/>
        </p:nvSpPr>
        <p:spPr>
          <a:xfrm>
            <a:off x="8610600" y="2463800"/>
            <a:ext cx="575733" cy="482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951D4E8-E7CA-BD77-0E8B-4E4C8AE709C2}"/>
              </a:ext>
            </a:extLst>
          </p:cNvPr>
          <p:cNvPicPr>
            <a:picLocks noChangeAspect="1"/>
          </p:cNvPicPr>
          <p:nvPr/>
        </p:nvPicPr>
        <p:blipFill>
          <a:blip r:embed="rId3"/>
          <a:stretch>
            <a:fillRect/>
          </a:stretch>
        </p:blipFill>
        <p:spPr>
          <a:xfrm flipH="1">
            <a:off x="1483782" y="1341967"/>
            <a:ext cx="1090083" cy="990600"/>
          </a:xfrm>
          <a:prstGeom prst="rect">
            <a:avLst/>
          </a:prstGeom>
        </p:spPr>
      </p:pic>
      <p:pic>
        <p:nvPicPr>
          <p:cNvPr id="8" name="Picture 7">
            <a:extLst>
              <a:ext uri="{FF2B5EF4-FFF2-40B4-BE49-F238E27FC236}">
                <a16:creationId xmlns:a16="http://schemas.microsoft.com/office/drawing/2014/main" id="{C2D439EC-5B5A-AE7C-6463-C3230AD3BF6C}"/>
              </a:ext>
            </a:extLst>
          </p:cNvPr>
          <p:cNvPicPr>
            <a:picLocks noChangeAspect="1"/>
          </p:cNvPicPr>
          <p:nvPr/>
        </p:nvPicPr>
        <p:blipFill>
          <a:blip r:embed="rId3"/>
          <a:stretch>
            <a:fillRect/>
          </a:stretch>
        </p:blipFill>
        <p:spPr>
          <a:xfrm flipH="1">
            <a:off x="10574867" y="3020145"/>
            <a:ext cx="1090083" cy="990600"/>
          </a:xfrm>
          <a:prstGeom prst="rect">
            <a:avLst/>
          </a:prstGeom>
        </p:spPr>
      </p:pic>
      <p:pic>
        <p:nvPicPr>
          <p:cNvPr id="9" name="Picture 8">
            <a:extLst>
              <a:ext uri="{FF2B5EF4-FFF2-40B4-BE49-F238E27FC236}">
                <a16:creationId xmlns:a16="http://schemas.microsoft.com/office/drawing/2014/main" id="{B9223E05-63C7-60E0-2B5D-58E9DFBC30FE}"/>
              </a:ext>
            </a:extLst>
          </p:cNvPr>
          <p:cNvPicPr>
            <a:picLocks noChangeAspect="1"/>
          </p:cNvPicPr>
          <p:nvPr/>
        </p:nvPicPr>
        <p:blipFill>
          <a:blip r:embed="rId3"/>
          <a:stretch>
            <a:fillRect/>
          </a:stretch>
        </p:blipFill>
        <p:spPr>
          <a:xfrm flipH="1">
            <a:off x="8174566" y="1695105"/>
            <a:ext cx="1090083" cy="990600"/>
          </a:xfrm>
          <a:prstGeom prst="rect">
            <a:avLst/>
          </a:prstGeom>
        </p:spPr>
      </p:pic>
      <p:pic>
        <p:nvPicPr>
          <p:cNvPr id="11" name="Picture 10">
            <a:extLst>
              <a:ext uri="{FF2B5EF4-FFF2-40B4-BE49-F238E27FC236}">
                <a16:creationId xmlns:a16="http://schemas.microsoft.com/office/drawing/2014/main" id="{7A9EFAE9-D5AB-47DE-3857-3D25F389CCAA}"/>
              </a:ext>
            </a:extLst>
          </p:cNvPr>
          <p:cNvPicPr>
            <a:picLocks noChangeAspect="1"/>
          </p:cNvPicPr>
          <p:nvPr/>
        </p:nvPicPr>
        <p:blipFill>
          <a:blip r:embed="rId3"/>
          <a:stretch>
            <a:fillRect/>
          </a:stretch>
        </p:blipFill>
        <p:spPr>
          <a:xfrm flipH="1">
            <a:off x="8280399" y="3947416"/>
            <a:ext cx="1090083" cy="990600"/>
          </a:xfrm>
          <a:prstGeom prst="rect">
            <a:avLst/>
          </a:prstGeom>
        </p:spPr>
      </p:pic>
      <p:pic>
        <p:nvPicPr>
          <p:cNvPr id="12" name="Picture 11">
            <a:extLst>
              <a:ext uri="{FF2B5EF4-FFF2-40B4-BE49-F238E27FC236}">
                <a16:creationId xmlns:a16="http://schemas.microsoft.com/office/drawing/2014/main" id="{E0DF2967-295D-42C4-BDE4-BCA8B563ED87}"/>
              </a:ext>
            </a:extLst>
          </p:cNvPr>
          <p:cNvPicPr>
            <a:picLocks noChangeAspect="1"/>
          </p:cNvPicPr>
          <p:nvPr/>
        </p:nvPicPr>
        <p:blipFill>
          <a:blip r:embed="rId3"/>
          <a:stretch>
            <a:fillRect/>
          </a:stretch>
        </p:blipFill>
        <p:spPr>
          <a:xfrm flipH="1">
            <a:off x="5550958" y="4706092"/>
            <a:ext cx="1090083" cy="990600"/>
          </a:xfrm>
          <a:prstGeom prst="rect">
            <a:avLst/>
          </a:prstGeom>
        </p:spPr>
      </p:pic>
      <p:pic>
        <p:nvPicPr>
          <p:cNvPr id="13" name="Picture 12">
            <a:extLst>
              <a:ext uri="{FF2B5EF4-FFF2-40B4-BE49-F238E27FC236}">
                <a16:creationId xmlns:a16="http://schemas.microsoft.com/office/drawing/2014/main" id="{6E95976F-7D03-25FB-27AB-B8745D48E9D5}"/>
              </a:ext>
            </a:extLst>
          </p:cNvPr>
          <p:cNvPicPr>
            <a:picLocks noChangeAspect="1"/>
          </p:cNvPicPr>
          <p:nvPr/>
        </p:nvPicPr>
        <p:blipFill>
          <a:blip r:embed="rId3"/>
          <a:stretch>
            <a:fillRect/>
          </a:stretch>
        </p:blipFill>
        <p:spPr>
          <a:xfrm flipH="1">
            <a:off x="1479548" y="4554739"/>
            <a:ext cx="1090083" cy="990600"/>
          </a:xfrm>
          <a:prstGeom prst="rect">
            <a:avLst/>
          </a:prstGeom>
        </p:spPr>
      </p:pic>
      <p:pic>
        <p:nvPicPr>
          <p:cNvPr id="14" name="Picture 13">
            <a:extLst>
              <a:ext uri="{FF2B5EF4-FFF2-40B4-BE49-F238E27FC236}">
                <a16:creationId xmlns:a16="http://schemas.microsoft.com/office/drawing/2014/main" id="{26B020B8-6244-6F60-2074-AE2BA1AD1135}"/>
              </a:ext>
            </a:extLst>
          </p:cNvPr>
          <p:cNvPicPr>
            <a:picLocks noChangeAspect="1"/>
          </p:cNvPicPr>
          <p:nvPr/>
        </p:nvPicPr>
        <p:blipFill>
          <a:blip r:embed="rId3"/>
          <a:stretch>
            <a:fillRect/>
          </a:stretch>
        </p:blipFill>
        <p:spPr>
          <a:xfrm flipH="1">
            <a:off x="5385858" y="1227191"/>
            <a:ext cx="1090083" cy="990600"/>
          </a:xfrm>
          <a:prstGeom prst="rect">
            <a:avLst/>
          </a:prstGeom>
        </p:spPr>
      </p:pic>
      <p:sp>
        <p:nvSpPr>
          <p:cNvPr id="15" name="TextBox 14">
            <a:extLst>
              <a:ext uri="{FF2B5EF4-FFF2-40B4-BE49-F238E27FC236}">
                <a16:creationId xmlns:a16="http://schemas.microsoft.com/office/drawing/2014/main" id="{EA5C5F87-94C5-A6ED-BB5C-CC60E4CDBE4F}"/>
              </a:ext>
            </a:extLst>
          </p:cNvPr>
          <p:cNvSpPr txBox="1"/>
          <p:nvPr/>
        </p:nvSpPr>
        <p:spPr>
          <a:xfrm>
            <a:off x="5647266" y="6132881"/>
            <a:ext cx="4690534" cy="369332"/>
          </a:xfrm>
          <a:prstGeom prst="rect">
            <a:avLst/>
          </a:prstGeom>
          <a:noFill/>
        </p:spPr>
        <p:txBody>
          <a:bodyPr wrap="square" rtlCol="0">
            <a:spAutoFit/>
          </a:bodyPr>
          <a:lstStyle/>
          <a:p>
            <a:r>
              <a:rPr lang="en-US" dirty="0"/>
              <a:t>Drones will become the “Force Multiplier”</a:t>
            </a:r>
          </a:p>
        </p:txBody>
      </p:sp>
    </p:spTree>
    <p:extLst>
      <p:ext uri="{BB962C8B-B14F-4D97-AF65-F5344CB8AC3E}">
        <p14:creationId xmlns:p14="http://schemas.microsoft.com/office/powerpoint/2010/main" val="1296246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420B0-8FF4-0E3B-1935-A46C9A54E3DF}"/>
              </a:ext>
            </a:extLst>
          </p:cNvPr>
          <p:cNvSpPr>
            <a:spLocks noGrp="1"/>
          </p:cNvSpPr>
          <p:nvPr>
            <p:ph type="title"/>
          </p:nvPr>
        </p:nvSpPr>
        <p:spPr>
          <a:xfrm>
            <a:off x="267695" y="123388"/>
            <a:ext cx="10515600" cy="833054"/>
          </a:xfrm>
        </p:spPr>
        <p:txBody>
          <a:bodyPr/>
          <a:lstStyle/>
          <a:p>
            <a:r>
              <a:rPr lang="en-US" b="1" dirty="0"/>
              <a:t>The Dropping Cost of Content</a:t>
            </a:r>
          </a:p>
        </p:txBody>
      </p:sp>
      <p:pic>
        <p:nvPicPr>
          <p:cNvPr id="4" name="Picture 3">
            <a:extLst>
              <a:ext uri="{FF2B5EF4-FFF2-40B4-BE49-F238E27FC236}">
                <a16:creationId xmlns:a16="http://schemas.microsoft.com/office/drawing/2014/main" id="{57959B95-90FC-9232-60F3-377A9FD4330C}"/>
              </a:ext>
            </a:extLst>
          </p:cNvPr>
          <p:cNvPicPr>
            <a:picLocks noChangeAspect="1"/>
          </p:cNvPicPr>
          <p:nvPr/>
        </p:nvPicPr>
        <p:blipFill>
          <a:blip r:embed="rId2"/>
          <a:stretch>
            <a:fillRect/>
          </a:stretch>
        </p:blipFill>
        <p:spPr>
          <a:xfrm>
            <a:off x="1152938" y="1325574"/>
            <a:ext cx="9558473" cy="5030776"/>
          </a:xfrm>
          <a:prstGeom prst="rect">
            <a:avLst/>
          </a:prstGeom>
        </p:spPr>
      </p:pic>
      <p:sp>
        <p:nvSpPr>
          <p:cNvPr id="3" name="Slide Number Placeholder 2">
            <a:extLst>
              <a:ext uri="{FF2B5EF4-FFF2-40B4-BE49-F238E27FC236}">
                <a16:creationId xmlns:a16="http://schemas.microsoft.com/office/drawing/2014/main" id="{6459130C-BB1C-7BE9-7993-6F4D1D1FC200}"/>
              </a:ext>
            </a:extLst>
          </p:cNvPr>
          <p:cNvSpPr>
            <a:spLocks noGrp="1"/>
          </p:cNvSpPr>
          <p:nvPr>
            <p:ph type="sldNum" sz="quarter" idx="12"/>
          </p:nvPr>
        </p:nvSpPr>
        <p:spPr/>
        <p:txBody>
          <a:bodyPr/>
          <a:lstStyle/>
          <a:p>
            <a:fld id="{5FD72B90-626E-4548-9F74-AFBC6F6DD5DE}" type="slidenum">
              <a:rPr lang="en-US" smtClean="0"/>
              <a:t>18</a:t>
            </a:fld>
            <a:endParaRPr lang="en-US"/>
          </a:p>
        </p:txBody>
      </p:sp>
    </p:spTree>
    <p:extLst>
      <p:ext uri="{BB962C8B-B14F-4D97-AF65-F5344CB8AC3E}">
        <p14:creationId xmlns:p14="http://schemas.microsoft.com/office/powerpoint/2010/main" val="3722060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76172-E241-46D5-38E8-9E4135C5B25A}"/>
              </a:ext>
            </a:extLst>
          </p:cNvPr>
          <p:cNvSpPr>
            <a:spLocks noGrp="1"/>
          </p:cNvSpPr>
          <p:nvPr>
            <p:ph type="title"/>
          </p:nvPr>
        </p:nvSpPr>
        <p:spPr/>
        <p:txBody>
          <a:bodyPr/>
          <a:lstStyle/>
          <a:p>
            <a:r>
              <a:rPr lang="en-US" dirty="0"/>
              <a:t>My MicroPython Websites and Projects</a:t>
            </a:r>
          </a:p>
        </p:txBody>
      </p:sp>
      <p:sp>
        <p:nvSpPr>
          <p:cNvPr id="4" name="Slide Number Placeholder 3">
            <a:extLst>
              <a:ext uri="{FF2B5EF4-FFF2-40B4-BE49-F238E27FC236}">
                <a16:creationId xmlns:a16="http://schemas.microsoft.com/office/drawing/2014/main" id="{9197BEDC-458B-DF3E-C0DA-94AFA592BF6F}"/>
              </a:ext>
            </a:extLst>
          </p:cNvPr>
          <p:cNvSpPr>
            <a:spLocks noGrp="1"/>
          </p:cNvSpPr>
          <p:nvPr>
            <p:ph type="sldNum" sz="quarter" idx="12"/>
          </p:nvPr>
        </p:nvSpPr>
        <p:spPr/>
        <p:txBody>
          <a:bodyPr/>
          <a:lstStyle/>
          <a:p>
            <a:fld id="{5FD72B90-626E-4548-9F74-AFBC6F6DD5DE}" type="slidenum">
              <a:rPr lang="en-US" smtClean="0"/>
              <a:t>19</a:t>
            </a:fld>
            <a:endParaRPr lang="en-US"/>
          </a:p>
        </p:txBody>
      </p:sp>
      <p:pic>
        <p:nvPicPr>
          <p:cNvPr id="3074" name="Picture 2" descr="Micropython logo">
            <a:extLst>
              <a:ext uri="{FF2B5EF4-FFF2-40B4-BE49-F238E27FC236}">
                <a16:creationId xmlns:a16="http://schemas.microsoft.com/office/drawing/2014/main" id="{6895C5C3-FC6A-B710-BEC1-265F15BFEAA3}"/>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691467" y="1761261"/>
            <a:ext cx="3957696" cy="146506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Beginning Python Journey Map">
            <a:extLst>
              <a:ext uri="{FF2B5EF4-FFF2-40B4-BE49-F238E27FC236}">
                <a16:creationId xmlns:a16="http://schemas.microsoft.com/office/drawing/2014/main" id="{5D31C038-85CD-960D-DB09-24D2D0055F6E}"/>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92666" y="1629834"/>
            <a:ext cx="2844800" cy="15964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BCE41B9-DD30-00A7-BD0C-75380B25978E}"/>
              </a:ext>
            </a:extLst>
          </p:cNvPr>
          <p:cNvPicPr>
            <a:picLocks noChangeAspect="1"/>
          </p:cNvPicPr>
          <p:nvPr/>
        </p:nvPicPr>
        <p:blipFill>
          <a:blip r:embed="rId4"/>
          <a:stretch>
            <a:fillRect/>
          </a:stretch>
        </p:blipFill>
        <p:spPr>
          <a:xfrm>
            <a:off x="592666" y="4250461"/>
            <a:ext cx="2070100" cy="1295400"/>
          </a:xfrm>
          <a:prstGeom prst="rect">
            <a:avLst/>
          </a:prstGeom>
        </p:spPr>
      </p:pic>
      <p:sp>
        <p:nvSpPr>
          <p:cNvPr id="6" name="TextBox 5">
            <a:extLst>
              <a:ext uri="{FF2B5EF4-FFF2-40B4-BE49-F238E27FC236}">
                <a16:creationId xmlns:a16="http://schemas.microsoft.com/office/drawing/2014/main" id="{15345A97-1133-7CB6-89C0-21282498E43C}"/>
              </a:ext>
            </a:extLst>
          </p:cNvPr>
          <p:cNvSpPr txBox="1"/>
          <p:nvPr/>
        </p:nvSpPr>
        <p:spPr>
          <a:xfrm>
            <a:off x="3953933" y="3447005"/>
            <a:ext cx="3313792" cy="369332"/>
          </a:xfrm>
          <a:prstGeom prst="rect">
            <a:avLst/>
          </a:prstGeom>
          <a:noFill/>
        </p:spPr>
        <p:txBody>
          <a:bodyPr wrap="none" rtlCol="0">
            <a:spAutoFit/>
          </a:bodyPr>
          <a:lstStyle/>
          <a:p>
            <a:r>
              <a:rPr lang="en-US" b="1" dirty="0"/>
              <a:t>MicroPython (15K views/month)</a:t>
            </a:r>
          </a:p>
        </p:txBody>
      </p:sp>
      <p:sp>
        <p:nvSpPr>
          <p:cNvPr id="7" name="TextBox 6">
            <a:extLst>
              <a:ext uri="{FF2B5EF4-FFF2-40B4-BE49-F238E27FC236}">
                <a16:creationId xmlns:a16="http://schemas.microsoft.com/office/drawing/2014/main" id="{CB8F63B6-AC67-BA00-D8C1-47B7F09A17C5}"/>
              </a:ext>
            </a:extLst>
          </p:cNvPr>
          <p:cNvSpPr txBox="1"/>
          <p:nvPr/>
        </p:nvSpPr>
        <p:spPr>
          <a:xfrm>
            <a:off x="1411362" y="3441503"/>
            <a:ext cx="870366" cy="369332"/>
          </a:xfrm>
          <a:prstGeom prst="rect">
            <a:avLst/>
          </a:prstGeom>
          <a:noFill/>
        </p:spPr>
        <p:txBody>
          <a:bodyPr wrap="none" rtlCol="0">
            <a:spAutoFit/>
          </a:bodyPr>
          <a:lstStyle/>
          <a:p>
            <a:r>
              <a:rPr lang="en-US" b="1" dirty="0"/>
              <a:t>Python</a:t>
            </a:r>
          </a:p>
        </p:txBody>
      </p:sp>
      <p:sp>
        <p:nvSpPr>
          <p:cNvPr id="8" name="TextBox 7">
            <a:extLst>
              <a:ext uri="{FF2B5EF4-FFF2-40B4-BE49-F238E27FC236}">
                <a16:creationId xmlns:a16="http://schemas.microsoft.com/office/drawing/2014/main" id="{5E5F71C1-A84F-C42E-A771-8577C23760C8}"/>
              </a:ext>
            </a:extLst>
          </p:cNvPr>
          <p:cNvSpPr txBox="1"/>
          <p:nvPr/>
        </p:nvSpPr>
        <p:spPr>
          <a:xfrm>
            <a:off x="951620" y="5620302"/>
            <a:ext cx="1330108" cy="369332"/>
          </a:xfrm>
          <a:prstGeom prst="rect">
            <a:avLst/>
          </a:prstGeom>
          <a:noFill/>
        </p:spPr>
        <p:txBody>
          <a:bodyPr wrap="none" rtlCol="0">
            <a:spAutoFit/>
          </a:bodyPr>
          <a:lstStyle/>
          <a:p>
            <a:r>
              <a:rPr lang="en-US" b="1" dirty="0"/>
              <a:t>Robot Faces</a:t>
            </a:r>
          </a:p>
        </p:txBody>
      </p:sp>
      <p:pic>
        <p:nvPicPr>
          <p:cNvPr id="3078" name="Picture 6" descr="Dan McCreary – Medium">
            <a:extLst>
              <a:ext uri="{FF2B5EF4-FFF2-40B4-BE49-F238E27FC236}">
                <a16:creationId xmlns:a16="http://schemas.microsoft.com/office/drawing/2014/main" id="{C4837082-1203-7BF6-80ED-A84BF5D1832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754536" y="1626468"/>
            <a:ext cx="1596496" cy="159649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B99EC19-41F9-95FF-20BF-B118496CA5AF}"/>
              </a:ext>
            </a:extLst>
          </p:cNvPr>
          <p:cNvSpPr txBox="1"/>
          <p:nvPr/>
        </p:nvSpPr>
        <p:spPr>
          <a:xfrm>
            <a:off x="8817329" y="3429000"/>
            <a:ext cx="1164871" cy="369332"/>
          </a:xfrm>
          <a:prstGeom prst="rect">
            <a:avLst/>
          </a:prstGeom>
          <a:noFill/>
        </p:spPr>
        <p:txBody>
          <a:bodyPr wrap="none" rtlCol="0">
            <a:spAutoFit/>
          </a:bodyPr>
          <a:lstStyle/>
          <a:p>
            <a:r>
              <a:rPr lang="en-US" b="1" dirty="0"/>
              <a:t>$19 Robot</a:t>
            </a:r>
          </a:p>
        </p:txBody>
      </p:sp>
      <p:pic>
        <p:nvPicPr>
          <p:cNvPr id="3080" name="Picture 8">
            <a:extLst>
              <a:ext uri="{FF2B5EF4-FFF2-40B4-BE49-F238E27FC236}">
                <a16:creationId xmlns:a16="http://schemas.microsoft.com/office/drawing/2014/main" id="{DE075F23-0A13-3E9C-1B19-30A294F21C0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567373" y="4102971"/>
            <a:ext cx="1400704" cy="13151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F8BB525-5BFF-BA1B-3AE7-554E6679A969}"/>
              </a:ext>
            </a:extLst>
          </p:cNvPr>
          <p:cNvPicPr>
            <a:picLocks noChangeAspect="1"/>
          </p:cNvPicPr>
          <p:nvPr/>
        </p:nvPicPr>
        <p:blipFill>
          <a:blip r:embed="rId7"/>
          <a:stretch>
            <a:fillRect/>
          </a:stretch>
        </p:blipFill>
        <p:spPr>
          <a:xfrm>
            <a:off x="3691467" y="4102971"/>
            <a:ext cx="2286000" cy="1460500"/>
          </a:xfrm>
          <a:prstGeom prst="rect">
            <a:avLst/>
          </a:prstGeom>
        </p:spPr>
      </p:pic>
      <p:sp>
        <p:nvSpPr>
          <p:cNvPr id="11" name="TextBox 10">
            <a:extLst>
              <a:ext uri="{FF2B5EF4-FFF2-40B4-BE49-F238E27FC236}">
                <a16:creationId xmlns:a16="http://schemas.microsoft.com/office/drawing/2014/main" id="{5175CCD1-B5F1-79CD-BE02-F9E7720D109B}"/>
              </a:ext>
            </a:extLst>
          </p:cNvPr>
          <p:cNvSpPr txBox="1"/>
          <p:nvPr/>
        </p:nvSpPr>
        <p:spPr>
          <a:xfrm>
            <a:off x="4140200" y="5665439"/>
            <a:ext cx="1263166" cy="369332"/>
          </a:xfrm>
          <a:prstGeom prst="rect">
            <a:avLst/>
          </a:prstGeom>
          <a:noFill/>
        </p:spPr>
        <p:txBody>
          <a:bodyPr wrap="none" rtlCol="0">
            <a:spAutoFit/>
          </a:bodyPr>
          <a:lstStyle/>
          <a:p>
            <a:r>
              <a:rPr lang="en-US" b="1" dirty="0" err="1"/>
              <a:t>WiFi</a:t>
            </a:r>
            <a:r>
              <a:rPr lang="en-US" b="1" dirty="0"/>
              <a:t> Clocks</a:t>
            </a:r>
          </a:p>
        </p:txBody>
      </p:sp>
      <p:sp>
        <p:nvSpPr>
          <p:cNvPr id="12" name="TextBox 11">
            <a:extLst>
              <a:ext uri="{FF2B5EF4-FFF2-40B4-BE49-F238E27FC236}">
                <a16:creationId xmlns:a16="http://schemas.microsoft.com/office/drawing/2014/main" id="{C4BDE7DB-DC5F-1287-D146-EDBC6D161B54}"/>
              </a:ext>
            </a:extLst>
          </p:cNvPr>
          <p:cNvSpPr txBox="1"/>
          <p:nvPr/>
        </p:nvSpPr>
        <p:spPr>
          <a:xfrm>
            <a:off x="6647607" y="5666678"/>
            <a:ext cx="1001556" cy="369332"/>
          </a:xfrm>
          <a:prstGeom prst="rect">
            <a:avLst/>
          </a:prstGeom>
          <a:noFill/>
        </p:spPr>
        <p:txBody>
          <a:bodyPr wrap="none" rtlCol="0">
            <a:spAutoFit/>
          </a:bodyPr>
          <a:lstStyle/>
          <a:p>
            <a:r>
              <a:rPr lang="en-US" b="1" dirty="0"/>
              <a:t>Watches</a:t>
            </a:r>
          </a:p>
        </p:txBody>
      </p:sp>
      <p:pic>
        <p:nvPicPr>
          <p:cNvPr id="13" name="Picture 12">
            <a:extLst>
              <a:ext uri="{FF2B5EF4-FFF2-40B4-BE49-F238E27FC236}">
                <a16:creationId xmlns:a16="http://schemas.microsoft.com/office/drawing/2014/main" id="{E3DE8B36-9D6A-5957-2352-B5066E9F957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557983" y="4102971"/>
            <a:ext cx="2386352" cy="1408655"/>
          </a:xfrm>
          <a:prstGeom prst="rect">
            <a:avLst/>
          </a:prstGeom>
        </p:spPr>
      </p:pic>
      <p:sp>
        <p:nvSpPr>
          <p:cNvPr id="14" name="TextBox 13">
            <a:extLst>
              <a:ext uri="{FF2B5EF4-FFF2-40B4-BE49-F238E27FC236}">
                <a16:creationId xmlns:a16="http://schemas.microsoft.com/office/drawing/2014/main" id="{5CB98F3F-6F00-04EB-2E2F-638686AB0E16}"/>
              </a:ext>
            </a:extLst>
          </p:cNvPr>
          <p:cNvSpPr txBox="1"/>
          <p:nvPr/>
        </p:nvSpPr>
        <p:spPr>
          <a:xfrm>
            <a:off x="8988450" y="5675145"/>
            <a:ext cx="1525418" cy="369332"/>
          </a:xfrm>
          <a:prstGeom prst="rect">
            <a:avLst/>
          </a:prstGeom>
          <a:noFill/>
        </p:spPr>
        <p:txBody>
          <a:bodyPr wrap="none" rtlCol="0">
            <a:spAutoFit/>
          </a:bodyPr>
          <a:lstStyle/>
          <a:p>
            <a:r>
              <a:rPr lang="en-US" b="1" dirty="0"/>
              <a:t>LED Costumes</a:t>
            </a:r>
          </a:p>
        </p:txBody>
      </p:sp>
    </p:spTree>
    <p:extLst>
      <p:ext uri="{BB962C8B-B14F-4D97-AF65-F5344CB8AC3E}">
        <p14:creationId xmlns:p14="http://schemas.microsoft.com/office/powerpoint/2010/main" val="1351017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478B8-0C04-1FC1-AF4E-4BB737A0929B}"/>
              </a:ext>
            </a:extLst>
          </p:cNvPr>
          <p:cNvSpPr>
            <a:spLocks noGrp="1"/>
          </p:cNvSpPr>
          <p:nvPr>
            <p:ph type="title"/>
          </p:nvPr>
        </p:nvSpPr>
        <p:spPr/>
        <p:txBody>
          <a:bodyPr/>
          <a:lstStyle/>
          <a:p>
            <a:r>
              <a:rPr lang="en-US" dirty="0"/>
              <a:t>Talk Description</a:t>
            </a:r>
          </a:p>
        </p:txBody>
      </p:sp>
      <p:sp>
        <p:nvSpPr>
          <p:cNvPr id="3" name="Content Placeholder 2">
            <a:extLst>
              <a:ext uri="{FF2B5EF4-FFF2-40B4-BE49-F238E27FC236}">
                <a16:creationId xmlns:a16="http://schemas.microsoft.com/office/drawing/2014/main" id="{0813129E-0BB2-A8E8-437B-DA33EF22AF98}"/>
              </a:ext>
            </a:extLst>
          </p:cNvPr>
          <p:cNvSpPr>
            <a:spLocks noGrp="1"/>
          </p:cNvSpPr>
          <p:nvPr>
            <p:ph idx="1"/>
          </p:nvPr>
        </p:nvSpPr>
        <p:spPr/>
        <p:txBody>
          <a:bodyPr>
            <a:normAutofit/>
          </a:bodyPr>
          <a:lstStyle/>
          <a:p>
            <a:pPr marL="0" indent="0">
              <a:buNone/>
            </a:pPr>
            <a:r>
              <a:rPr lang="en-US" b="0" i="0" dirty="0">
                <a:effectLst/>
                <a:latin typeface="-apple-system"/>
              </a:rPr>
              <a:t>Education will change more in the next five years than in the past 2000 years. This talk will describe how AI is being used today to generate customized lesson plans, animations, and simulations that are quickly contextualized to the student. We will also discuss how these changes will have a dramatic impact on higher education.</a:t>
            </a:r>
            <a:endParaRPr lang="en-US" dirty="0"/>
          </a:p>
        </p:txBody>
      </p:sp>
      <p:sp>
        <p:nvSpPr>
          <p:cNvPr id="4" name="Slide Number Placeholder 3">
            <a:extLst>
              <a:ext uri="{FF2B5EF4-FFF2-40B4-BE49-F238E27FC236}">
                <a16:creationId xmlns:a16="http://schemas.microsoft.com/office/drawing/2014/main" id="{9C537C2D-176C-962E-25D3-218D80203F55}"/>
              </a:ext>
            </a:extLst>
          </p:cNvPr>
          <p:cNvSpPr>
            <a:spLocks noGrp="1"/>
          </p:cNvSpPr>
          <p:nvPr>
            <p:ph type="sldNum" sz="quarter" idx="12"/>
          </p:nvPr>
        </p:nvSpPr>
        <p:spPr/>
        <p:txBody>
          <a:bodyPr/>
          <a:lstStyle/>
          <a:p>
            <a:fld id="{5FD72B90-626E-4548-9F74-AFBC6F6DD5DE}" type="slidenum">
              <a:rPr lang="en-US" smtClean="0"/>
              <a:t>2</a:t>
            </a:fld>
            <a:endParaRPr lang="en-US"/>
          </a:p>
        </p:txBody>
      </p:sp>
    </p:spTree>
    <p:extLst>
      <p:ext uri="{BB962C8B-B14F-4D97-AF65-F5344CB8AC3E}">
        <p14:creationId xmlns:p14="http://schemas.microsoft.com/office/powerpoint/2010/main" val="1496660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74894-0ABE-5C43-DF01-FF8B2F63E04F}"/>
              </a:ext>
            </a:extLst>
          </p:cNvPr>
          <p:cNvSpPr>
            <a:spLocks noGrp="1"/>
          </p:cNvSpPr>
          <p:nvPr>
            <p:ph type="title"/>
          </p:nvPr>
        </p:nvSpPr>
        <p:spPr/>
        <p:txBody>
          <a:bodyPr/>
          <a:lstStyle/>
          <a:p>
            <a:r>
              <a:rPr lang="en-US" b="1" dirty="0"/>
              <a:t>AI Racing League</a:t>
            </a:r>
          </a:p>
        </p:txBody>
      </p:sp>
      <p:sp>
        <p:nvSpPr>
          <p:cNvPr id="4" name="Slide Number Placeholder 3">
            <a:extLst>
              <a:ext uri="{FF2B5EF4-FFF2-40B4-BE49-F238E27FC236}">
                <a16:creationId xmlns:a16="http://schemas.microsoft.com/office/drawing/2014/main" id="{3B43546A-D8CD-667A-B6D1-95AE8B7CA3BC}"/>
              </a:ext>
            </a:extLst>
          </p:cNvPr>
          <p:cNvSpPr>
            <a:spLocks noGrp="1"/>
          </p:cNvSpPr>
          <p:nvPr>
            <p:ph type="sldNum" sz="quarter" idx="12"/>
          </p:nvPr>
        </p:nvSpPr>
        <p:spPr/>
        <p:txBody>
          <a:bodyPr/>
          <a:lstStyle/>
          <a:p>
            <a:fld id="{5FD72B90-626E-4548-9F74-AFBC6F6DD5DE}" type="slidenum">
              <a:rPr lang="en-US" smtClean="0"/>
              <a:t>20</a:t>
            </a:fld>
            <a:endParaRPr lang="en-US"/>
          </a:p>
        </p:txBody>
      </p:sp>
      <p:pic>
        <p:nvPicPr>
          <p:cNvPr id="5" name="Picture 10" descr="Event Journey Map">
            <a:extLst>
              <a:ext uri="{FF2B5EF4-FFF2-40B4-BE49-F238E27FC236}">
                <a16:creationId xmlns:a16="http://schemas.microsoft.com/office/drawing/2014/main" id="{D8CB1F5C-CAF2-4B9C-9DB7-017960DA714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13270" y="1408989"/>
            <a:ext cx="10765459" cy="4543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42618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CCAA1-CC76-F28C-BC43-F7DABD370321}"/>
              </a:ext>
            </a:extLst>
          </p:cNvPr>
          <p:cNvSpPr>
            <a:spLocks noGrp="1"/>
          </p:cNvSpPr>
          <p:nvPr>
            <p:ph type="title"/>
          </p:nvPr>
        </p:nvSpPr>
        <p:spPr/>
        <p:txBody>
          <a:bodyPr/>
          <a:lstStyle/>
          <a:p>
            <a:r>
              <a:rPr lang="en-US" dirty="0"/>
              <a:t>What is a Cooperative Teaching Agent (CTA) ?</a:t>
            </a:r>
          </a:p>
        </p:txBody>
      </p:sp>
      <p:sp>
        <p:nvSpPr>
          <p:cNvPr id="3" name="Content Placeholder 2">
            <a:extLst>
              <a:ext uri="{FF2B5EF4-FFF2-40B4-BE49-F238E27FC236}">
                <a16:creationId xmlns:a16="http://schemas.microsoft.com/office/drawing/2014/main" id="{98483D1E-049A-A8D8-ECDC-175A2091CCE7}"/>
              </a:ext>
            </a:extLst>
          </p:cNvPr>
          <p:cNvSpPr>
            <a:spLocks noGrp="1"/>
          </p:cNvSpPr>
          <p:nvPr>
            <p:ph idx="1"/>
          </p:nvPr>
        </p:nvSpPr>
        <p:spPr>
          <a:xfrm>
            <a:off x="746611" y="3549896"/>
            <a:ext cx="10042794" cy="2686675"/>
          </a:xfrm>
        </p:spPr>
        <p:txBody>
          <a:bodyPr>
            <a:normAutofit/>
          </a:bodyPr>
          <a:lstStyle/>
          <a:p>
            <a:r>
              <a:rPr lang="en-US" dirty="0"/>
              <a:t>A software agent that helps both teachers and students learn together by sharing knowledge and tasks</a:t>
            </a:r>
          </a:p>
          <a:p>
            <a:r>
              <a:rPr lang="en-US" dirty="0"/>
              <a:t>Not just a collection of isolated large-language models and chatbots</a:t>
            </a:r>
          </a:p>
          <a:p>
            <a:r>
              <a:rPr lang="en-US" dirty="0"/>
              <a:t>Not limited by the interfaces of a single learning management system (LMS)</a:t>
            </a:r>
          </a:p>
        </p:txBody>
      </p:sp>
      <p:sp>
        <p:nvSpPr>
          <p:cNvPr id="4" name="Slide Number Placeholder 3">
            <a:extLst>
              <a:ext uri="{FF2B5EF4-FFF2-40B4-BE49-F238E27FC236}">
                <a16:creationId xmlns:a16="http://schemas.microsoft.com/office/drawing/2014/main" id="{44A85914-AEE2-DD28-9CBE-E6C7510027A0}"/>
              </a:ext>
            </a:extLst>
          </p:cNvPr>
          <p:cNvSpPr>
            <a:spLocks noGrp="1"/>
          </p:cNvSpPr>
          <p:nvPr>
            <p:ph type="sldNum" sz="quarter" idx="12"/>
          </p:nvPr>
        </p:nvSpPr>
        <p:spPr/>
        <p:txBody>
          <a:bodyPr/>
          <a:lstStyle/>
          <a:p>
            <a:fld id="{5FD72B90-626E-4548-9F74-AFBC6F6DD5DE}" type="slidenum">
              <a:rPr lang="en-US" smtClean="0"/>
              <a:t>21</a:t>
            </a:fld>
            <a:endParaRPr lang="en-US"/>
          </a:p>
        </p:txBody>
      </p:sp>
      <p:sp>
        <p:nvSpPr>
          <p:cNvPr id="5" name="Oval 4">
            <a:extLst>
              <a:ext uri="{FF2B5EF4-FFF2-40B4-BE49-F238E27FC236}">
                <a16:creationId xmlns:a16="http://schemas.microsoft.com/office/drawing/2014/main" id="{4FA07D66-75B8-DCAB-7992-BFE22314E554}"/>
              </a:ext>
            </a:extLst>
          </p:cNvPr>
          <p:cNvSpPr/>
          <p:nvPr/>
        </p:nvSpPr>
        <p:spPr>
          <a:xfrm>
            <a:off x="3971582" y="1502094"/>
            <a:ext cx="1542362" cy="671682"/>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Teacher</a:t>
            </a:r>
          </a:p>
        </p:txBody>
      </p:sp>
      <p:sp>
        <p:nvSpPr>
          <p:cNvPr id="6" name="Oval 5">
            <a:extLst>
              <a:ext uri="{FF2B5EF4-FFF2-40B4-BE49-F238E27FC236}">
                <a16:creationId xmlns:a16="http://schemas.microsoft.com/office/drawing/2014/main" id="{1CCE7F6B-8FF6-AA8F-E6AE-2E72110AA5DA}"/>
              </a:ext>
            </a:extLst>
          </p:cNvPr>
          <p:cNvSpPr/>
          <p:nvPr/>
        </p:nvSpPr>
        <p:spPr>
          <a:xfrm>
            <a:off x="2335577" y="1502094"/>
            <a:ext cx="1542362" cy="671682"/>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Student</a:t>
            </a:r>
          </a:p>
        </p:txBody>
      </p:sp>
      <p:sp>
        <p:nvSpPr>
          <p:cNvPr id="7" name="Oval 6">
            <a:extLst>
              <a:ext uri="{FF2B5EF4-FFF2-40B4-BE49-F238E27FC236}">
                <a16:creationId xmlns:a16="http://schemas.microsoft.com/office/drawing/2014/main" id="{15057B47-E2D6-3005-EFC1-525D26CF916F}"/>
              </a:ext>
            </a:extLst>
          </p:cNvPr>
          <p:cNvSpPr/>
          <p:nvPr/>
        </p:nvSpPr>
        <p:spPr>
          <a:xfrm>
            <a:off x="5607587" y="1460433"/>
            <a:ext cx="1542362" cy="67168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Agent</a:t>
            </a:r>
          </a:p>
        </p:txBody>
      </p:sp>
      <p:sp>
        <p:nvSpPr>
          <p:cNvPr id="8" name="Can 7">
            <a:extLst>
              <a:ext uri="{FF2B5EF4-FFF2-40B4-BE49-F238E27FC236}">
                <a16:creationId xmlns:a16="http://schemas.microsoft.com/office/drawing/2014/main" id="{B0B8D653-F5B0-5AA2-9CC3-1C7A57E50ECC}"/>
              </a:ext>
            </a:extLst>
          </p:cNvPr>
          <p:cNvSpPr/>
          <p:nvPr/>
        </p:nvSpPr>
        <p:spPr>
          <a:xfrm>
            <a:off x="2335578" y="2383631"/>
            <a:ext cx="6555034" cy="873087"/>
          </a:xfrm>
          <a:prstGeom prst="can">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Shared Knowledge Graph</a:t>
            </a:r>
          </a:p>
        </p:txBody>
      </p:sp>
      <p:sp>
        <p:nvSpPr>
          <p:cNvPr id="9" name="Oval 8">
            <a:extLst>
              <a:ext uri="{FF2B5EF4-FFF2-40B4-BE49-F238E27FC236}">
                <a16:creationId xmlns:a16="http://schemas.microsoft.com/office/drawing/2014/main" id="{80B585D9-6CC8-5E47-02FE-9535C5A604EB}"/>
              </a:ext>
            </a:extLst>
          </p:cNvPr>
          <p:cNvSpPr/>
          <p:nvPr/>
        </p:nvSpPr>
        <p:spPr>
          <a:xfrm>
            <a:off x="7243592" y="1470282"/>
            <a:ext cx="1542362" cy="67168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Agent</a:t>
            </a:r>
          </a:p>
        </p:txBody>
      </p:sp>
    </p:spTree>
    <p:extLst>
      <p:ext uri="{BB962C8B-B14F-4D97-AF65-F5344CB8AC3E}">
        <p14:creationId xmlns:p14="http://schemas.microsoft.com/office/powerpoint/2010/main" val="40358928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699F8-3587-055A-327D-0805BA8752FA}"/>
              </a:ext>
            </a:extLst>
          </p:cNvPr>
          <p:cNvSpPr>
            <a:spLocks noGrp="1"/>
          </p:cNvSpPr>
          <p:nvPr>
            <p:ph type="title"/>
          </p:nvPr>
        </p:nvSpPr>
        <p:spPr/>
        <p:txBody>
          <a:bodyPr/>
          <a:lstStyle/>
          <a:p>
            <a:r>
              <a:rPr lang="en-US" dirty="0"/>
              <a:t>One Student, One Teacher, 10,000 CTAs</a:t>
            </a:r>
          </a:p>
        </p:txBody>
      </p:sp>
      <p:sp>
        <p:nvSpPr>
          <p:cNvPr id="4" name="Slide Number Placeholder 3">
            <a:extLst>
              <a:ext uri="{FF2B5EF4-FFF2-40B4-BE49-F238E27FC236}">
                <a16:creationId xmlns:a16="http://schemas.microsoft.com/office/drawing/2014/main" id="{D7BCB7C9-DFBB-BB8C-4EC4-5B304C322372}"/>
              </a:ext>
            </a:extLst>
          </p:cNvPr>
          <p:cNvSpPr>
            <a:spLocks noGrp="1"/>
          </p:cNvSpPr>
          <p:nvPr>
            <p:ph type="sldNum" sz="quarter" idx="12"/>
          </p:nvPr>
        </p:nvSpPr>
        <p:spPr/>
        <p:txBody>
          <a:bodyPr/>
          <a:lstStyle/>
          <a:p>
            <a:fld id="{5FD72B90-626E-4548-9F74-AFBC6F6DD5DE}" type="slidenum">
              <a:rPr lang="en-US" smtClean="0"/>
              <a:t>22</a:t>
            </a:fld>
            <a:endParaRPr lang="en-US"/>
          </a:p>
        </p:txBody>
      </p:sp>
      <p:pic>
        <p:nvPicPr>
          <p:cNvPr id="9218" name="Picture 2">
            <a:extLst>
              <a:ext uri="{FF2B5EF4-FFF2-40B4-BE49-F238E27FC236}">
                <a16:creationId xmlns:a16="http://schemas.microsoft.com/office/drawing/2014/main" id="{EFEB4A2E-15F7-E928-00C5-E9E0946E0B6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54749" y="1196380"/>
            <a:ext cx="9971059" cy="5455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320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4529A-89BD-19AF-FB7E-8419DFD008DC}"/>
              </a:ext>
            </a:extLst>
          </p:cNvPr>
          <p:cNvSpPr>
            <a:spLocks noGrp="1"/>
          </p:cNvSpPr>
          <p:nvPr>
            <p:ph type="title"/>
          </p:nvPr>
        </p:nvSpPr>
        <p:spPr/>
        <p:txBody>
          <a:bodyPr/>
          <a:lstStyle/>
          <a:p>
            <a:r>
              <a:rPr lang="en-US" dirty="0"/>
              <a:t>The Rise of Large-Langauge Models</a:t>
            </a:r>
          </a:p>
        </p:txBody>
      </p:sp>
      <p:sp>
        <p:nvSpPr>
          <p:cNvPr id="3" name="Content Placeholder 2">
            <a:extLst>
              <a:ext uri="{FF2B5EF4-FFF2-40B4-BE49-F238E27FC236}">
                <a16:creationId xmlns:a16="http://schemas.microsoft.com/office/drawing/2014/main" id="{981D50DD-7A98-5296-E6B3-4EE8D29E4D9A}"/>
              </a:ext>
            </a:extLst>
          </p:cNvPr>
          <p:cNvSpPr>
            <a:spLocks noGrp="1"/>
          </p:cNvSpPr>
          <p:nvPr>
            <p:ph idx="1"/>
          </p:nvPr>
        </p:nvSpPr>
        <p:spPr>
          <a:xfrm>
            <a:off x="5586046" y="1451661"/>
            <a:ext cx="5683399" cy="4351338"/>
          </a:xfrm>
        </p:spPr>
        <p:txBody>
          <a:bodyPr/>
          <a:lstStyle/>
          <a:p>
            <a:r>
              <a:rPr lang="en-US" dirty="0"/>
              <a:t>In 2022 we saw the incredible rise of ChatGPT and the growth of large language models</a:t>
            </a:r>
          </a:p>
          <a:p>
            <a:r>
              <a:rPr lang="en-US" dirty="0"/>
              <a:t>ChatGPT reached over 1 million users in just five days and over 100M users in just a few weeks</a:t>
            </a:r>
          </a:p>
          <a:p>
            <a:r>
              <a:rPr lang="en-US" dirty="0"/>
              <a:t>But will these large-language models (LLMs) alone help us serve our customers?</a:t>
            </a:r>
          </a:p>
        </p:txBody>
      </p:sp>
      <p:sp>
        <p:nvSpPr>
          <p:cNvPr id="4" name="Slide Number Placeholder 3">
            <a:extLst>
              <a:ext uri="{FF2B5EF4-FFF2-40B4-BE49-F238E27FC236}">
                <a16:creationId xmlns:a16="http://schemas.microsoft.com/office/drawing/2014/main" id="{930563F5-5F80-04CC-5081-FFF310DCBCB1}"/>
              </a:ext>
            </a:extLst>
          </p:cNvPr>
          <p:cNvSpPr>
            <a:spLocks noGrp="1"/>
          </p:cNvSpPr>
          <p:nvPr>
            <p:ph type="sldNum" sz="quarter" idx="12"/>
          </p:nvPr>
        </p:nvSpPr>
        <p:spPr/>
        <p:txBody>
          <a:bodyPr/>
          <a:lstStyle/>
          <a:p>
            <a:fld id="{E4E17628-BB69-494D-BA8C-C14032583637}" type="slidenum">
              <a:rPr lang="en-US" smtClean="0"/>
              <a:t>23</a:t>
            </a:fld>
            <a:endParaRPr lang="en-US"/>
          </a:p>
        </p:txBody>
      </p:sp>
      <p:pic>
        <p:nvPicPr>
          <p:cNvPr id="1026" name="Picture 2" descr="Everything you want to know about ChatGPT">
            <a:extLst>
              <a:ext uri="{FF2B5EF4-FFF2-40B4-BE49-F238E27FC236}">
                <a16:creationId xmlns:a16="http://schemas.microsoft.com/office/drawing/2014/main" id="{C6015367-0F41-6F28-EF6E-D0F93274647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12597" y="1367888"/>
            <a:ext cx="4915541" cy="2356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58113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EDDAE-B91D-5218-E371-AA5A81F4C659}"/>
              </a:ext>
            </a:extLst>
          </p:cNvPr>
          <p:cNvSpPr>
            <a:spLocks noGrp="1"/>
          </p:cNvSpPr>
          <p:nvPr>
            <p:ph type="title"/>
          </p:nvPr>
        </p:nvSpPr>
        <p:spPr>
          <a:xfrm>
            <a:off x="489524" y="223560"/>
            <a:ext cx="10515600" cy="900906"/>
          </a:xfrm>
        </p:spPr>
        <p:txBody>
          <a:bodyPr/>
          <a:lstStyle/>
          <a:p>
            <a:r>
              <a:rPr lang="en-US" dirty="0"/>
              <a:t>Generative AI is Getting </a:t>
            </a:r>
            <a:r>
              <a:rPr lang="en-US" b="1" dirty="0"/>
              <a:t>Massive</a:t>
            </a:r>
            <a:r>
              <a:rPr lang="en-US" dirty="0"/>
              <a:t> New Funding</a:t>
            </a:r>
          </a:p>
        </p:txBody>
      </p:sp>
      <p:sp>
        <p:nvSpPr>
          <p:cNvPr id="3" name="Content Placeholder 2">
            <a:extLst>
              <a:ext uri="{FF2B5EF4-FFF2-40B4-BE49-F238E27FC236}">
                <a16:creationId xmlns:a16="http://schemas.microsoft.com/office/drawing/2014/main" id="{194BAA7E-3398-1ED4-5C14-3EE1891B56DF}"/>
              </a:ext>
            </a:extLst>
          </p:cNvPr>
          <p:cNvSpPr>
            <a:spLocks noGrp="1"/>
          </p:cNvSpPr>
          <p:nvPr>
            <p:ph idx="1"/>
          </p:nvPr>
        </p:nvSpPr>
        <p:spPr>
          <a:xfrm>
            <a:off x="3102428" y="1561479"/>
            <a:ext cx="8132101" cy="4351338"/>
          </a:xfrm>
        </p:spPr>
        <p:txBody>
          <a:bodyPr>
            <a:normAutofit fontScale="92500"/>
          </a:bodyPr>
          <a:lstStyle/>
          <a:p>
            <a:r>
              <a:rPr lang="en-US" dirty="0"/>
              <a:t>Over </a:t>
            </a:r>
            <a:r>
              <a:rPr lang="en-US" b="1" dirty="0"/>
              <a:t>$40 billion dollars </a:t>
            </a:r>
            <a:r>
              <a:rPr lang="en-US" dirty="0"/>
              <a:t>was invested in generative AI in 2023</a:t>
            </a:r>
          </a:p>
          <a:p>
            <a:r>
              <a:rPr lang="en-US" dirty="0"/>
              <a:t>Microsoft alone has invested over </a:t>
            </a:r>
            <a:r>
              <a:rPr lang="en-US" b="1" dirty="0"/>
              <a:t>$12B </a:t>
            </a:r>
            <a:r>
              <a:rPr lang="en-US" dirty="0"/>
              <a:t>in OpenAI</a:t>
            </a:r>
          </a:p>
          <a:p>
            <a:r>
              <a:rPr lang="en-US" dirty="0"/>
              <a:t>Pitchbook has tracked over $12B in new generative AI funds in 2023</a:t>
            </a:r>
          </a:p>
          <a:p>
            <a:r>
              <a:rPr lang="en-US" dirty="0"/>
              <a:t>Billions invested in new AI hardware products (FPGA, custom chips)</a:t>
            </a:r>
          </a:p>
          <a:p>
            <a:r>
              <a:rPr lang="en-US" dirty="0"/>
              <a:t>Many generative AI venture funds are focusing on specialized tasks in specific industries (healthcare)</a:t>
            </a:r>
          </a:p>
        </p:txBody>
      </p:sp>
      <p:sp>
        <p:nvSpPr>
          <p:cNvPr id="4" name="Slide Number Placeholder 3">
            <a:extLst>
              <a:ext uri="{FF2B5EF4-FFF2-40B4-BE49-F238E27FC236}">
                <a16:creationId xmlns:a16="http://schemas.microsoft.com/office/drawing/2014/main" id="{E7699123-B06F-2971-7A03-A6E3D1C4BDFD}"/>
              </a:ext>
            </a:extLst>
          </p:cNvPr>
          <p:cNvSpPr>
            <a:spLocks noGrp="1"/>
          </p:cNvSpPr>
          <p:nvPr>
            <p:ph type="sldNum" sz="quarter" idx="12"/>
          </p:nvPr>
        </p:nvSpPr>
        <p:spPr/>
        <p:txBody>
          <a:bodyPr/>
          <a:lstStyle/>
          <a:p>
            <a:fld id="{5FD72B90-626E-4548-9F74-AFBC6F6DD5DE}" type="slidenum">
              <a:rPr lang="en-US" smtClean="0"/>
              <a:t>24</a:t>
            </a:fld>
            <a:endParaRPr lang="en-US"/>
          </a:p>
        </p:txBody>
      </p:sp>
      <p:sp>
        <p:nvSpPr>
          <p:cNvPr id="5" name="TextBox 4">
            <a:extLst>
              <a:ext uri="{FF2B5EF4-FFF2-40B4-BE49-F238E27FC236}">
                <a16:creationId xmlns:a16="http://schemas.microsoft.com/office/drawing/2014/main" id="{0B2D42BE-9DFC-2B16-EC8F-3E565DDF3DCB}"/>
              </a:ext>
            </a:extLst>
          </p:cNvPr>
          <p:cNvSpPr txBox="1"/>
          <p:nvPr/>
        </p:nvSpPr>
        <p:spPr>
          <a:xfrm>
            <a:off x="489524" y="1676400"/>
            <a:ext cx="2201244" cy="1200329"/>
          </a:xfrm>
          <a:prstGeom prst="rect">
            <a:avLst/>
          </a:prstGeom>
          <a:noFill/>
        </p:spPr>
        <p:txBody>
          <a:bodyPr wrap="none" rtlCol="0">
            <a:spAutoFit/>
          </a:bodyPr>
          <a:lstStyle/>
          <a:p>
            <a:r>
              <a:rPr lang="en-US" sz="3600" b="1" dirty="0"/>
              <a:t>$40 Billion</a:t>
            </a:r>
          </a:p>
          <a:p>
            <a:r>
              <a:rPr lang="en-US" sz="3600" b="1" dirty="0"/>
              <a:t>In 2023</a:t>
            </a:r>
          </a:p>
        </p:txBody>
      </p:sp>
      <p:pic>
        <p:nvPicPr>
          <p:cNvPr id="6" name="Picture 5">
            <a:extLst>
              <a:ext uri="{FF2B5EF4-FFF2-40B4-BE49-F238E27FC236}">
                <a16:creationId xmlns:a16="http://schemas.microsoft.com/office/drawing/2014/main" id="{FFB586F1-8984-BB3C-4B9C-11D427F68612}"/>
              </a:ext>
            </a:extLst>
          </p:cNvPr>
          <p:cNvPicPr>
            <a:picLocks noChangeAspect="1"/>
          </p:cNvPicPr>
          <p:nvPr/>
        </p:nvPicPr>
        <p:blipFill>
          <a:blip r:embed="rId2"/>
          <a:stretch>
            <a:fillRect/>
          </a:stretch>
        </p:blipFill>
        <p:spPr>
          <a:xfrm>
            <a:off x="726546" y="2876729"/>
            <a:ext cx="1727200" cy="1739900"/>
          </a:xfrm>
          <a:prstGeom prst="rect">
            <a:avLst/>
          </a:prstGeom>
        </p:spPr>
      </p:pic>
    </p:spTree>
    <p:extLst>
      <p:ext uri="{BB962C8B-B14F-4D97-AF65-F5344CB8AC3E}">
        <p14:creationId xmlns:p14="http://schemas.microsoft.com/office/powerpoint/2010/main" val="3284547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5095E-E236-B5E8-24AF-E0D4C8CF749C}"/>
              </a:ext>
            </a:extLst>
          </p:cNvPr>
          <p:cNvSpPr>
            <a:spLocks noGrp="1"/>
          </p:cNvSpPr>
          <p:nvPr>
            <p:ph type="title"/>
          </p:nvPr>
        </p:nvSpPr>
        <p:spPr>
          <a:xfrm>
            <a:off x="534944" y="241557"/>
            <a:ext cx="10515600" cy="771697"/>
          </a:xfrm>
        </p:spPr>
        <p:txBody>
          <a:bodyPr>
            <a:normAutofit/>
          </a:bodyPr>
          <a:lstStyle/>
          <a:p>
            <a:r>
              <a:rPr lang="en-US" dirty="0"/>
              <a:t>Skyrocketing Growth of Generative AI Investments</a:t>
            </a:r>
          </a:p>
        </p:txBody>
      </p:sp>
      <p:pic>
        <p:nvPicPr>
          <p:cNvPr id="4" name="Picture 3">
            <a:extLst>
              <a:ext uri="{FF2B5EF4-FFF2-40B4-BE49-F238E27FC236}">
                <a16:creationId xmlns:a16="http://schemas.microsoft.com/office/drawing/2014/main" id="{8F35B9CA-C1A1-5CF9-D214-E316A887F916}"/>
              </a:ext>
            </a:extLst>
          </p:cNvPr>
          <p:cNvPicPr>
            <a:picLocks noChangeAspect="1"/>
          </p:cNvPicPr>
          <p:nvPr/>
        </p:nvPicPr>
        <p:blipFill>
          <a:blip r:embed="rId2"/>
          <a:stretch>
            <a:fillRect/>
          </a:stretch>
        </p:blipFill>
        <p:spPr>
          <a:xfrm>
            <a:off x="1823651" y="1196490"/>
            <a:ext cx="7938187" cy="5234602"/>
          </a:xfrm>
          <a:prstGeom prst="rect">
            <a:avLst/>
          </a:prstGeom>
        </p:spPr>
      </p:pic>
      <p:sp>
        <p:nvSpPr>
          <p:cNvPr id="3" name="Slide Number Placeholder 2">
            <a:extLst>
              <a:ext uri="{FF2B5EF4-FFF2-40B4-BE49-F238E27FC236}">
                <a16:creationId xmlns:a16="http://schemas.microsoft.com/office/drawing/2014/main" id="{61D23934-5DA4-DD37-CE83-E313EF6EA5FD}"/>
              </a:ext>
            </a:extLst>
          </p:cNvPr>
          <p:cNvSpPr>
            <a:spLocks noGrp="1"/>
          </p:cNvSpPr>
          <p:nvPr>
            <p:ph type="sldNum" sz="quarter" idx="12"/>
          </p:nvPr>
        </p:nvSpPr>
        <p:spPr/>
        <p:txBody>
          <a:bodyPr/>
          <a:lstStyle/>
          <a:p>
            <a:fld id="{5FD72B90-626E-4548-9F74-AFBC6F6DD5DE}" type="slidenum">
              <a:rPr lang="en-US" smtClean="0"/>
              <a:t>25</a:t>
            </a:fld>
            <a:endParaRPr lang="en-US"/>
          </a:p>
        </p:txBody>
      </p:sp>
    </p:spTree>
    <p:extLst>
      <p:ext uri="{BB962C8B-B14F-4D97-AF65-F5344CB8AC3E}">
        <p14:creationId xmlns:p14="http://schemas.microsoft.com/office/powerpoint/2010/main" val="2992807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AD6BF-8425-8911-3C34-368BBD8471BB}"/>
              </a:ext>
            </a:extLst>
          </p:cNvPr>
          <p:cNvSpPr>
            <a:spLocks noGrp="1"/>
          </p:cNvSpPr>
          <p:nvPr>
            <p:ph type="title"/>
          </p:nvPr>
        </p:nvSpPr>
        <p:spPr>
          <a:xfrm>
            <a:off x="371061" y="0"/>
            <a:ext cx="10515600" cy="1325563"/>
          </a:xfrm>
        </p:spPr>
        <p:txBody>
          <a:bodyPr/>
          <a:lstStyle/>
          <a:p>
            <a:r>
              <a:rPr lang="en-US" dirty="0"/>
              <a:t>NVIDIA Stock TYD: up 217% in 2023</a:t>
            </a:r>
          </a:p>
        </p:txBody>
      </p:sp>
      <p:pic>
        <p:nvPicPr>
          <p:cNvPr id="4" name="Picture 3">
            <a:extLst>
              <a:ext uri="{FF2B5EF4-FFF2-40B4-BE49-F238E27FC236}">
                <a16:creationId xmlns:a16="http://schemas.microsoft.com/office/drawing/2014/main" id="{EE6A3146-0769-3306-A8CD-0B4F91C05C27}"/>
              </a:ext>
            </a:extLst>
          </p:cNvPr>
          <p:cNvPicPr>
            <a:picLocks noChangeAspect="1"/>
          </p:cNvPicPr>
          <p:nvPr/>
        </p:nvPicPr>
        <p:blipFill>
          <a:blip r:embed="rId2"/>
          <a:stretch>
            <a:fillRect/>
          </a:stretch>
        </p:blipFill>
        <p:spPr>
          <a:xfrm>
            <a:off x="1776583" y="1325563"/>
            <a:ext cx="8324528" cy="5227029"/>
          </a:xfrm>
          <a:prstGeom prst="rect">
            <a:avLst/>
          </a:prstGeom>
        </p:spPr>
      </p:pic>
      <p:sp>
        <p:nvSpPr>
          <p:cNvPr id="3" name="Slide Number Placeholder 2">
            <a:extLst>
              <a:ext uri="{FF2B5EF4-FFF2-40B4-BE49-F238E27FC236}">
                <a16:creationId xmlns:a16="http://schemas.microsoft.com/office/drawing/2014/main" id="{FDDFF8FE-BD12-32A7-F300-EA346CDC85F0}"/>
              </a:ext>
            </a:extLst>
          </p:cNvPr>
          <p:cNvSpPr>
            <a:spLocks noGrp="1"/>
          </p:cNvSpPr>
          <p:nvPr>
            <p:ph type="sldNum" sz="quarter" idx="12"/>
          </p:nvPr>
        </p:nvSpPr>
        <p:spPr/>
        <p:txBody>
          <a:bodyPr/>
          <a:lstStyle/>
          <a:p>
            <a:fld id="{5FD72B90-626E-4548-9F74-AFBC6F6DD5DE}" type="slidenum">
              <a:rPr lang="en-US" smtClean="0"/>
              <a:t>26</a:t>
            </a:fld>
            <a:endParaRPr lang="en-US"/>
          </a:p>
        </p:txBody>
      </p:sp>
    </p:spTree>
    <p:extLst>
      <p:ext uri="{BB962C8B-B14F-4D97-AF65-F5344CB8AC3E}">
        <p14:creationId xmlns:p14="http://schemas.microsoft.com/office/powerpoint/2010/main" val="2038151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3D564-7BA5-11A6-F9AD-C58A3F16BF76}"/>
              </a:ext>
            </a:extLst>
          </p:cNvPr>
          <p:cNvSpPr>
            <a:spLocks noGrp="1"/>
          </p:cNvSpPr>
          <p:nvPr>
            <p:ph type="title"/>
          </p:nvPr>
        </p:nvSpPr>
        <p:spPr/>
        <p:txBody>
          <a:bodyPr/>
          <a:lstStyle/>
          <a:p>
            <a:r>
              <a:rPr lang="en-US" b="1" dirty="0"/>
              <a:t>Is College a Good Investment?</a:t>
            </a:r>
          </a:p>
        </p:txBody>
      </p:sp>
      <p:sp>
        <p:nvSpPr>
          <p:cNvPr id="4" name="Slide Number Placeholder 3">
            <a:extLst>
              <a:ext uri="{FF2B5EF4-FFF2-40B4-BE49-F238E27FC236}">
                <a16:creationId xmlns:a16="http://schemas.microsoft.com/office/drawing/2014/main" id="{81E8938E-BD9D-2D9A-6E25-659598729648}"/>
              </a:ext>
            </a:extLst>
          </p:cNvPr>
          <p:cNvSpPr>
            <a:spLocks noGrp="1"/>
          </p:cNvSpPr>
          <p:nvPr>
            <p:ph type="sldNum" sz="quarter" idx="12"/>
          </p:nvPr>
        </p:nvSpPr>
        <p:spPr/>
        <p:txBody>
          <a:bodyPr/>
          <a:lstStyle/>
          <a:p>
            <a:fld id="{5FD72B90-626E-4548-9F74-AFBC6F6DD5DE}" type="slidenum">
              <a:rPr lang="en-US" smtClean="0"/>
              <a:t>27</a:t>
            </a:fld>
            <a:endParaRPr lang="en-US"/>
          </a:p>
        </p:txBody>
      </p:sp>
      <p:pic>
        <p:nvPicPr>
          <p:cNvPr id="5" name="Picture 4">
            <a:extLst>
              <a:ext uri="{FF2B5EF4-FFF2-40B4-BE49-F238E27FC236}">
                <a16:creationId xmlns:a16="http://schemas.microsoft.com/office/drawing/2014/main" id="{7F4FEC8E-04ED-C863-4ACD-146D4AB5C50F}"/>
              </a:ext>
            </a:extLst>
          </p:cNvPr>
          <p:cNvPicPr>
            <a:picLocks noChangeAspect="1"/>
          </p:cNvPicPr>
          <p:nvPr/>
        </p:nvPicPr>
        <p:blipFill>
          <a:blip r:embed="rId2"/>
          <a:stretch>
            <a:fillRect/>
          </a:stretch>
        </p:blipFill>
        <p:spPr>
          <a:xfrm>
            <a:off x="1518250" y="1434770"/>
            <a:ext cx="8984347" cy="4550297"/>
          </a:xfrm>
          <a:prstGeom prst="rect">
            <a:avLst/>
          </a:prstGeom>
        </p:spPr>
      </p:pic>
      <p:sp>
        <p:nvSpPr>
          <p:cNvPr id="6" name="TextBox 5">
            <a:extLst>
              <a:ext uri="{FF2B5EF4-FFF2-40B4-BE49-F238E27FC236}">
                <a16:creationId xmlns:a16="http://schemas.microsoft.com/office/drawing/2014/main" id="{B1BD950F-7F33-46CA-9FA3-1033A0A35485}"/>
              </a:ext>
            </a:extLst>
          </p:cNvPr>
          <p:cNvSpPr txBox="1"/>
          <p:nvPr/>
        </p:nvSpPr>
        <p:spPr>
          <a:xfrm>
            <a:off x="2734126" y="6198389"/>
            <a:ext cx="7248074" cy="369332"/>
          </a:xfrm>
          <a:prstGeom prst="rect">
            <a:avLst/>
          </a:prstGeom>
          <a:noFill/>
        </p:spPr>
        <p:txBody>
          <a:bodyPr wrap="none" rtlCol="0">
            <a:spAutoFit/>
          </a:bodyPr>
          <a:lstStyle/>
          <a:p>
            <a:r>
              <a:rPr lang="en-US" dirty="0"/>
              <a:t>https://</a:t>
            </a:r>
            <a:r>
              <a:rPr lang="en-US" dirty="0" err="1"/>
              <a:t>www.nytimes.com</a:t>
            </a:r>
            <a:r>
              <a:rPr lang="en-US" dirty="0"/>
              <a:t>/2023/09/05/magazine/college-worth-</a:t>
            </a:r>
            <a:r>
              <a:rPr lang="en-US" dirty="0" err="1"/>
              <a:t>price.html</a:t>
            </a:r>
            <a:endParaRPr lang="en-US" dirty="0"/>
          </a:p>
        </p:txBody>
      </p:sp>
    </p:spTree>
    <p:extLst>
      <p:ext uri="{BB962C8B-B14F-4D97-AF65-F5344CB8AC3E}">
        <p14:creationId xmlns:p14="http://schemas.microsoft.com/office/powerpoint/2010/main" val="27223780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ACFD-E4E7-930E-A01E-FFDC3F5EBB72}"/>
              </a:ext>
            </a:extLst>
          </p:cNvPr>
          <p:cNvSpPr>
            <a:spLocks noGrp="1"/>
          </p:cNvSpPr>
          <p:nvPr>
            <p:ph type="title"/>
          </p:nvPr>
        </p:nvSpPr>
        <p:spPr>
          <a:xfrm>
            <a:off x="510209" y="136525"/>
            <a:ext cx="10515600" cy="921199"/>
          </a:xfrm>
        </p:spPr>
        <p:txBody>
          <a:bodyPr/>
          <a:lstStyle/>
          <a:p>
            <a:r>
              <a:rPr lang="en-US" dirty="0"/>
              <a:t>Challenges of the Cost of Education</a:t>
            </a:r>
          </a:p>
        </p:txBody>
      </p:sp>
      <p:sp>
        <p:nvSpPr>
          <p:cNvPr id="3" name="Content Placeholder 2">
            <a:extLst>
              <a:ext uri="{FF2B5EF4-FFF2-40B4-BE49-F238E27FC236}">
                <a16:creationId xmlns:a16="http://schemas.microsoft.com/office/drawing/2014/main" id="{78EDE87B-2035-0A4C-FD21-5722908860F5}"/>
              </a:ext>
            </a:extLst>
          </p:cNvPr>
          <p:cNvSpPr>
            <a:spLocks noGrp="1"/>
          </p:cNvSpPr>
          <p:nvPr>
            <p:ph idx="1"/>
          </p:nvPr>
        </p:nvSpPr>
        <p:spPr>
          <a:xfrm>
            <a:off x="838200" y="1254317"/>
            <a:ext cx="10515600" cy="5082071"/>
          </a:xfrm>
        </p:spPr>
        <p:txBody>
          <a:bodyPr>
            <a:normAutofit/>
          </a:bodyPr>
          <a:lstStyle/>
          <a:p>
            <a:r>
              <a:rPr lang="en-US" dirty="0"/>
              <a:t>Expense</a:t>
            </a:r>
          </a:p>
          <a:p>
            <a:pPr lvl="1"/>
            <a:r>
              <a:rPr lang="en-US" dirty="0"/>
              <a:t>Many liberal arts colleges cost over $50K/year</a:t>
            </a:r>
          </a:p>
          <a:p>
            <a:pPr lvl="1"/>
            <a:r>
              <a:rPr lang="en-US" dirty="0"/>
              <a:t>Many students finish college with $100K of student dept</a:t>
            </a:r>
          </a:p>
          <a:p>
            <a:r>
              <a:rPr lang="en-US" dirty="0"/>
              <a:t>Access</a:t>
            </a:r>
          </a:p>
          <a:p>
            <a:pPr lvl="1"/>
            <a:r>
              <a:rPr lang="en-US" dirty="0"/>
              <a:t>A four-year degree might only be accessible to the very wealthy</a:t>
            </a:r>
          </a:p>
          <a:p>
            <a:pPr lvl="1"/>
            <a:r>
              <a:rPr lang="en-US" dirty="0"/>
              <a:t>Can students from low-income homes get access to quality education?</a:t>
            </a:r>
          </a:p>
          <a:p>
            <a:r>
              <a:rPr lang="en-US" dirty="0"/>
              <a:t>Confidence in a Four-Year Degree</a:t>
            </a:r>
          </a:p>
          <a:p>
            <a:pPr lvl="1"/>
            <a:r>
              <a:rPr lang="en-US" dirty="0"/>
              <a:t>2010: 90% felt it was a good investment</a:t>
            </a:r>
          </a:p>
          <a:p>
            <a:pPr lvl="1"/>
            <a:r>
              <a:rPr lang="en-US" dirty="0"/>
              <a:t>2023: 40% feel like it is a good investment</a:t>
            </a:r>
          </a:p>
          <a:p>
            <a:r>
              <a:rPr lang="en-US" dirty="0"/>
              <a:t>Teacher Burn Out</a:t>
            </a:r>
          </a:p>
          <a:p>
            <a:pPr lvl="1"/>
            <a:r>
              <a:rPr lang="en-US" dirty="0"/>
              <a:t>Only 2/3 of teachers stay beyond the 5</a:t>
            </a:r>
            <a:r>
              <a:rPr lang="en-US" baseline="30000" dirty="0"/>
              <a:t>th</a:t>
            </a:r>
            <a:r>
              <a:rPr lang="en-US" dirty="0"/>
              <a:t> year</a:t>
            </a:r>
          </a:p>
        </p:txBody>
      </p:sp>
      <p:sp>
        <p:nvSpPr>
          <p:cNvPr id="4" name="Slide Number Placeholder 3">
            <a:extLst>
              <a:ext uri="{FF2B5EF4-FFF2-40B4-BE49-F238E27FC236}">
                <a16:creationId xmlns:a16="http://schemas.microsoft.com/office/drawing/2014/main" id="{54832C2E-C9F5-5BA8-438C-BFE791178DB5}"/>
              </a:ext>
            </a:extLst>
          </p:cNvPr>
          <p:cNvSpPr>
            <a:spLocks noGrp="1"/>
          </p:cNvSpPr>
          <p:nvPr>
            <p:ph type="sldNum" sz="quarter" idx="12"/>
          </p:nvPr>
        </p:nvSpPr>
        <p:spPr/>
        <p:txBody>
          <a:bodyPr/>
          <a:lstStyle/>
          <a:p>
            <a:fld id="{5FD72B90-626E-4548-9F74-AFBC6F6DD5DE}" type="slidenum">
              <a:rPr lang="en-US" smtClean="0"/>
              <a:t>28</a:t>
            </a:fld>
            <a:endParaRPr lang="en-US"/>
          </a:p>
        </p:txBody>
      </p:sp>
    </p:spTree>
    <p:extLst>
      <p:ext uri="{BB962C8B-B14F-4D97-AF65-F5344CB8AC3E}">
        <p14:creationId xmlns:p14="http://schemas.microsoft.com/office/powerpoint/2010/main" val="21025815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77C1-F441-FDE1-0F5E-6BCF143CFF3F}"/>
              </a:ext>
            </a:extLst>
          </p:cNvPr>
          <p:cNvSpPr>
            <a:spLocks noGrp="1"/>
          </p:cNvSpPr>
          <p:nvPr>
            <p:ph type="title"/>
          </p:nvPr>
        </p:nvSpPr>
        <p:spPr/>
        <p:txBody>
          <a:bodyPr/>
          <a:lstStyle/>
          <a:p>
            <a:r>
              <a:rPr lang="en-US" dirty="0"/>
              <a:t>Separation of </a:t>
            </a:r>
            <a:r>
              <a:rPr lang="en-US" b="1" dirty="0"/>
              <a:t>Content</a:t>
            </a:r>
            <a:r>
              <a:rPr lang="en-US" dirty="0"/>
              <a:t> from </a:t>
            </a:r>
            <a:r>
              <a:rPr lang="en-US" b="1" dirty="0"/>
              <a:t>Style</a:t>
            </a:r>
          </a:p>
        </p:txBody>
      </p:sp>
      <p:sp>
        <p:nvSpPr>
          <p:cNvPr id="3" name="Content Placeholder 2">
            <a:extLst>
              <a:ext uri="{FF2B5EF4-FFF2-40B4-BE49-F238E27FC236}">
                <a16:creationId xmlns:a16="http://schemas.microsoft.com/office/drawing/2014/main" id="{617C8C7B-A5A9-BC76-6D15-C1D9A6CDEE9C}"/>
              </a:ext>
            </a:extLst>
          </p:cNvPr>
          <p:cNvSpPr>
            <a:spLocks noGrp="1"/>
          </p:cNvSpPr>
          <p:nvPr>
            <p:ph idx="1"/>
          </p:nvPr>
        </p:nvSpPr>
        <p:spPr>
          <a:xfrm>
            <a:off x="510208" y="1401418"/>
            <a:ext cx="10515600" cy="646044"/>
          </a:xfrm>
        </p:spPr>
        <p:txBody>
          <a:bodyPr>
            <a:normAutofit/>
          </a:bodyPr>
          <a:lstStyle/>
          <a:p>
            <a:pPr marL="0" indent="0">
              <a:buNone/>
            </a:pPr>
            <a:r>
              <a:rPr lang="en-US" dirty="0"/>
              <a:t>Create an image of a lake cabin in the style of _______.</a:t>
            </a:r>
          </a:p>
        </p:txBody>
      </p:sp>
      <p:sp>
        <p:nvSpPr>
          <p:cNvPr id="4" name="Slide Number Placeholder 3">
            <a:extLst>
              <a:ext uri="{FF2B5EF4-FFF2-40B4-BE49-F238E27FC236}">
                <a16:creationId xmlns:a16="http://schemas.microsoft.com/office/drawing/2014/main" id="{43A955D6-DA5D-1BA0-7397-1AC4154F4E38}"/>
              </a:ext>
            </a:extLst>
          </p:cNvPr>
          <p:cNvSpPr>
            <a:spLocks noGrp="1"/>
          </p:cNvSpPr>
          <p:nvPr>
            <p:ph type="sldNum" sz="quarter" idx="12"/>
          </p:nvPr>
        </p:nvSpPr>
        <p:spPr/>
        <p:txBody>
          <a:bodyPr/>
          <a:lstStyle/>
          <a:p>
            <a:fld id="{5FD72B90-626E-4548-9F74-AFBC6F6DD5DE}" type="slidenum">
              <a:rPr lang="en-US" smtClean="0"/>
              <a:t>29</a:t>
            </a:fld>
            <a:endParaRPr lang="en-US"/>
          </a:p>
        </p:txBody>
      </p:sp>
      <p:pic>
        <p:nvPicPr>
          <p:cNvPr id="6" name="Picture 5">
            <a:extLst>
              <a:ext uri="{FF2B5EF4-FFF2-40B4-BE49-F238E27FC236}">
                <a16:creationId xmlns:a16="http://schemas.microsoft.com/office/drawing/2014/main" id="{1EBA903D-0A9F-CAD3-6E72-3D219D0BB6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11023" y="2417832"/>
            <a:ext cx="2141047" cy="2141047"/>
          </a:xfrm>
          <a:prstGeom prst="rect">
            <a:avLst/>
          </a:prstGeom>
        </p:spPr>
      </p:pic>
      <p:sp>
        <p:nvSpPr>
          <p:cNvPr id="7" name="TextBox 6">
            <a:extLst>
              <a:ext uri="{FF2B5EF4-FFF2-40B4-BE49-F238E27FC236}">
                <a16:creationId xmlns:a16="http://schemas.microsoft.com/office/drawing/2014/main" id="{B28F98A7-42B6-70AC-BF9E-35012F5D661C}"/>
              </a:ext>
            </a:extLst>
          </p:cNvPr>
          <p:cNvSpPr txBox="1"/>
          <p:nvPr/>
        </p:nvSpPr>
        <p:spPr>
          <a:xfrm>
            <a:off x="1620078" y="4810539"/>
            <a:ext cx="1721177" cy="369332"/>
          </a:xfrm>
          <a:prstGeom prst="rect">
            <a:avLst/>
          </a:prstGeom>
          <a:noFill/>
        </p:spPr>
        <p:txBody>
          <a:bodyPr wrap="none" rtlCol="0">
            <a:spAutoFit/>
          </a:bodyPr>
          <a:lstStyle/>
          <a:p>
            <a:r>
              <a:rPr lang="en-US" dirty="0"/>
              <a:t>Thomas Kinkade</a:t>
            </a:r>
          </a:p>
        </p:txBody>
      </p:sp>
      <p:sp>
        <p:nvSpPr>
          <p:cNvPr id="8" name="TextBox 7">
            <a:extLst>
              <a:ext uri="{FF2B5EF4-FFF2-40B4-BE49-F238E27FC236}">
                <a16:creationId xmlns:a16="http://schemas.microsoft.com/office/drawing/2014/main" id="{E75CFE29-541A-FB48-A6F7-6DEF6B20FE19}"/>
              </a:ext>
            </a:extLst>
          </p:cNvPr>
          <p:cNvSpPr txBox="1"/>
          <p:nvPr/>
        </p:nvSpPr>
        <p:spPr>
          <a:xfrm>
            <a:off x="8346358" y="4810539"/>
            <a:ext cx="1838260" cy="369332"/>
          </a:xfrm>
          <a:prstGeom prst="rect">
            <a:avLst/>
          </a:prstGeom>
          <a:noFill/>
        </p:spPr>
        <p:txBody>
          <a:bodyPr wrap="none" rtlCol="0">
            <a:spAutoFit/>
          </a:bodyPr>
          <a:lstStyle/>
          <a:p>
            <a:r>
              <a:rPr lang="en-US" dirty="0"/>
              <a:t>Vincent van Gogh</a:t>
            </a:r>
          </a:p>
        </p:txBody>
      </p:sp>
      <p:pic>
        <p:nvPicPr>
          <p:cNvPr id="9" name="Picture 8">
            <a:extLst>
              <a:ext uri="{FF2B5EF4-FFF2-40B4-BE49-F238E27FC236}">
                <a16:creationId xmlns:a16="http://schemas.microsoft.com/office/drawing/2014/main" id="{8352F3DE-25DE-6C38-FB9C-C6271F0AEAA9}"/>
              </a:ext>
            </a:extLst>
          </p:cNvPr>
          <p:cNvPicPr>
            <a:picLocks noChangeAspect="1"/>
          </p:cNvPicPr>
          <p:nvPr/>
        </p:nvPicPr>
        <p:blipFill>
          <a:blip r:embed="rId3"/>
          <a:stretch>
            <a:fillRect/>
          </a:stretch>
        </p:blipFill>
        <p:spPr>
          <a:xfrm>
            <a:off x="8028039" y="2197100"/>
            <a:ext cx="2476500" cy="2463800"/>
          </a:xfrm>
          <a:prstGeom prst="rect">
            <a:avLst/>
          </a:prstGeom>
        </p:spPr>
      </p:pic>
      <p:pic>
        <p:nvPicPr>
          <p:cNvPr id="10" name="Picture 9">
            <a:extLst>
              <a:ext uri="{FF2B5EF4-FFF2-40B4-BE49-F238E27FC236}">
                <a16:creationId xmlns:a16="http://schemas.microsoft.com/office/drawing/2014/main" id="{AF3F944C-7545-A52F-525F-356F37643FEF}"/>
              </a:ext>
            </a:extLst>
          </p:cNvPr>
          <p:cNvPicPr>
            <a:picLocks noChangeAspect="1"/>
          </p:cNvPicPr>
          <p:nvPr/>
        </p:nvPicPr>
        <p:blipFill>
          <a:blip r:embed="rId4"/>
          <a:stretch>
            <a:fillRect/>
          </a:stretch>
        </p:blipFill>
        <p:spPr>
          <a:xfrm>
            <a:off x="4864100" y="2203450"/>
            <a:ext cx="2463800" cy="2451100"/>
          </a:xfrm>
          <a:prstGeom prst="rect">
            <a:avLst/>
          </a:prstGeom>
        </p:spPr>
      </p:pic>
      <p:sp>
        <p:nvSpPr>
          <p:cNvPr id="11" name="TextBox 10">
            <a:extLst>
              <a:ext uri="{FF2B5EF4-FFF2-40B4-BE49-F238E27FC236}">
                <a16:creationId xmlns:a16="http://schemas.microsoft.com/office/drawing/2014/main" id="{31B05A42-A7CE-6439-BCAC-40F26D890A09}"/>
              </a:ext>
            </a:extLst>
          </p:cNvPr>
          <p:cNvSpPr txBox="1"/>
          <p:nvPr/>
        </p:nvSpPr>
        <p:spPr>
          <a:xfrm>
            <a:off x="5176870" y="4817063"/>
            <a:ext cx="1705275" cy="369332"/>
          </a:xfrm>
          <a:prstGeom prst="rect">
            <a:avLst/>
          </a:prstGeom>
          <a:noFill/>
        </p:spPr>
        <p:txBody>
          <a:bodyPr wrap="none" rtlCol="0">
            <a:spAutoFit/>
          </a:bodyPr>
          <a:lstStyle/>
          <a:p>
            <a:r>
              <a:rPr lang="en-US" dirty="0"/>
              <a:t>Maxfield Parrish</a:t>
            </a:r>
          </a:p>
        </p:txBody>
      </p:sp>
      <p:sp>
        <p:nvSpPr>
          <p:cNvPr id="12" name="TextBox 11">
            <a:extLst>
              <a:ext uri="{FF2B5EF4-FFF2-40B4-BE49-F238E27FC236}">
                <a16:creationId xmlns:a16="http://schemas.microsoft.com/office/drawing/2014/main" id="{4C2F7EC9-CEC2-E5FE-1494-F6417658FFC2}"/>
              </a:ext>
            </a:extLst>
          </p:cNvPr>
          <p:cNvSpPr txBox="1"/>
          <p:nvPr/>
        </p:nvSpPr>
        <p:spPr>
          <a:xfrm>
            <a:off x="1174373" y="5831029"/>
            <a:ext cx="9551013" cy="369332"/>
          </a:xfrm>
          <a:prstGeom prst="rect">
            <a:avLst/>
          </a:prstGeom>
          <a:noFill/>
        </p:spPr>
        <p:txBody>
          <a:bodyPr wrap="none" rtlCol="0">
            <a:spAutoFit/>
          </a:bodyPr>
          <a:lstStyle/>
          <a:p>
            <a:r>
              <a:rPr lang="en-US" dirty="0"/>
              <a:t>Images generated in under 3 seconds each using Stable Diffusion running on my local PC with a GPU.</a:t>
            </a:r>
          </a:p>
        </p:txBody>
      </p:sp>
    </p:spTree>
    <p:extLst>
      <p:ext uri="{BB962C8B-B14F-4D97-AF65-F5344CB8AC3E}">
        <p14:creationId xmlns:p14="http://schemas.microsoft.com/office/powerpoint/2010/main" val="4291168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C93DA-CE2E-889D-EBE4-0A5BA58E7B58}"/>
              </a:ext>
            </a:extLst>
          </p:cNvPr>
          <p:cNvSpPr>
            <a:spLocks noGrp="1"/>
          </p:cNvSpPr>
          <p:nvPr>
            <p:ph type="title"/>
          </p:nvPr>
        </p:nvSpPr>
        <p:spPr>
          <a:xfrm>
            <a:off x="406788" y="153192"/>
            <a:ext cx="10515600" cy="950051"/>
          </a:xfrm>
        </p:spPr>
        <p:txBody>
          <a:bodyPr/>
          <a:lstStyle/>
          <a:p>
            <a:r>
              <a:rPr lang="en-US" dirty="0"/>
              <a:t>Background for Dan McCreary</a:t>
            </a:r>
          </a:p>
        </p:txBody>
      </p:sp>
      <p:sp>
        <p:nvSpPr>
          <p:cNvPr id="3" name="Content Placeholder 2">
            <a:extLst>
              <a:ext uri="{FF2B5EF4-FFF2-40B4-BE49-F238E27FC236}">
                <a16:creationId xmlns:a16="http://schemas.microsoft.com/office/drawing/2014/main" id="{7FE8F147-B187-53E8-0D0E-C14F1C1B67BF}"/>
              </a:ext>
            </a:extLst>
          </p:cNvPr>
          <p:cNvSpPr>
            <a:spLocks noGrp="1"/>
          </p:cNvSpPr>
          <p:nvPr>
            <p:ph idx="1"/>
          </p:nvPr>
        </p:nvSpPr>
        <p:spPr>
          <a:xfrm>
            <a:off x="2959283" y="1347293"/>
            <a:ext cx="8461513" cy="3645240"/>
          </a:xfrm>
        </p:spPr>
        <p:txBody>
          <a:bodyPr>
            <a:normAutofit fontScale="92500" lnSpcReduction="20000"/>
          </a:bodyPr>
          <a:lstStyle/>
          <a:p>
            <a:r>
              <a:rPr lang="en-US" sz="2000" dirty="0"/>
              <a:t>Solution architect with over 35 years working with data</a:t>
            </a:r>
          </a:p>
          <a:p>
            <a:r>
              <a:rPr lang="en-US" sz="2000" dirty="0"/>
              <a:t>Worked for Bell Labs and Steve Jobs at NeXT</a:t>
            </a:r>
          </a:p>
          <a:p>
            <a:r>
              <a:rPr lang="en-US" sz="2000" dirty="0"/>
              <a:t>Author of a book on database selection “Making Sense of NoSQL”</a:t>
            </a:r>
          </a:p>
          <a:p>
            <a:r>
              <a:rPr lang="en-US" sz="2000" dirty="0"/>
              <a:t>Promoter of XML and graph query standards (GQL)</a:t>
            </a:r>
          </a:p>
          <a:p>
            <a:r>
              <a:rPr lang="en-US" sz="2000" dirty="0"/>
              <a:t>Former Distinguished Engineer working for Optum (UHG)</a:t>
            </a:r>
          </a:p>
          <a:p>
            <a:r>
              <a:rPr lang="en-US" sz="2000" dirty="0"/>
              <a:t>Built the worlds largest healthcare knowledge graph</a:t>
            </a:r>
          </a:p>
          <a:p>
            <a:r>
              <a:rPr lang="en-US" sz="2000" dirty="0"/>
              <a:t>Lead the “Generative AI Center of Excellence” at Optum</a:t>
            </a:r>
          </a:p>
          <a:p>
            <a:r>
              <a:rPr lang="en-US" sz="2000" dirty="0"/>
              <a:t>Worked with over 250 healthcare uses cases – 50 which were funded and over 10 in production</a:t>
            </a:r>
          </a:p>
          <a:p>
            <a:r>
              <a:rPr lang="en-US" sz="2000" dirty="0"/>
              <a:t>Blogger: </a:t>
            </a:r>
            <a:r>
              <a:rPr lang="en-US" sz="2000" dirty="0">
                <a:hlinkClick r:id="rId2"/>
              </a:rPr>
              <a:t>http://medium.com/@dmccreary</a:t>
            </a:r>
            <a:endParaRPr lang="en-US" sz="2000" dirty="0"/>
          </a:p>
          <a:p>
            <a:r>
              <a:rPr lang="en-US" sz="2000" dirty="0"/>
              <a:t>Big fan of AI, robotics, MicroPython, and STEM education</a:t>
            </a:r>
          </a:p>
        </p:txBody>
      </p:sp>
      <p:pic>
        <p:nvPicPr>
          <p:cNvPr id="2050" name="Picture 2">
            <a:extLst>
              <a:ext uri="{FF2B5EF4-FFF2-40B4-BE49-F238E27FC236}">
                <a16:creationId xmlns:a16="http://schemas.microsoft.com/office/drawing/2014/main" id="{BBEBD7D2-81F5-7876-1AAE-DF84E730C5A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99662" y="1438263"/>
            <a:ext cx="1673981" cy="3195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00A3E87-FAF6-2B04-95DE-735518E72EE2}"/>
              </a:ext>
            </a:extLst>
          </p:cNvPr>
          <p:cNvPicPr>
            <a:picLocks noChangeAspect="1"/>
          </p:cNvPicPr>
          <p:nvPr/>
        </p:nvPicPr>
        <p:blipFill>
          <a:blip r:embed="rId4"/>
          <a:stretch>
            <a:fillRect/>
          </a:stretch>
        </p:blipFill>
        <p:spPr>
          <a:xfrm>
            <a:off x="850033" y="1984004"/>
            <a:ext cx="927100" cy="1104900"/>
          </a:xfrm>
          <a:prstGeom prst="rect">
            <a:avLst/>
          </a:prstGeom>
        </p:spPr>
      </p:pic>
      <p:pic>
        <p:nvPicPr>
          <p:cNvPr id="5" name="Picture 4">
            <a:extLst>
              <a:ext uri="{FF2B5EF4-FFF2-40B4-BE49-F238E27FC236}">
                <a16:creationId xmlns:a16="http://schemas.microsoft.com/office/drawing/2014/main" id="{8CAECF32-D1EC-132B-883B-71674C1E74CC}"/>
              </a:ext>
            </a:extLst>
          </p:cNvPr>
          <p:cNvPicPr>
            <a:picLocks noChangeAspect="1"/>
          </p:cNvPicPr>
          <p:nvPr/>
        </p:nvPicPr>
        <p:blipFill>
          <a:blip r:embed="rId5"/>
          <a:stretch>
            <a:fillRect/>
          </a:stretch>
        </p:blipFill>
        <p:spPr>
          <a:xfrm>
            <a:off x="3078557" y="5629074"/>
            <a:ext cx="1661068" cy="496608"/>
          </a:xfrm>
          <a:prstGeom prst="rect">
            <a:avLst/>
          </a:prstGeom>
        </p:spPr>
      </p:pic>
      <p:pic>
        <p:nvPicPr>
          <p:cNvPr id="6" name="Picture 5">
            <a:extLst>
              <a:ext uri="{FF2B5EF4-FFF2-40B4-BE49-F238E27FC236}">
                <a16:creationId xmlns:a16="http://schemas.microsoft.com/office/drawing/2014/main" id="{0EDAE65C-0E9C-8234-B93D-7223FE06398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440253" y="5383954"/>
            <a:ext cx="934024" cy="851715"/>
          </a:xfrm>
          <a:prstGeom prst="rect">
            <a:avLst/>
          </a:prstGeom>
        </p:spPr>
      </p:pic>
      <p:sp>
        <p:nvSpPr>
          <p:cNvPr id="7" name="Slide Number Placeholder 6">
            <a:extLst>
              <a:ext uri="{FF2B5EF4-FFF2-40B4-BE49-F238E27FC236}">
                <a16:creationId xmlns:a16="http://schemas.microsoft.com/office/drawing/2014/main" id="{6CFAF930-BB07-F5F9-903C-ABEAD09C40F7}"/>
              </a:ext>
            </a:extLst>
          </p:cNvPr>
          <p:cNvSpPr>
            <a:spLocks noGrp="1"/>
          </p:cNvSpPr>
          <p:nvPr>
            <p:ph type="sldNum" sz="quarter" idx="12"/>
          </p:nvPr>
        </p:nvSpPr>
        <p:spPr/>
        <p:txBody>
          <a:bodyPr/>
          <a:lstStyle/>
          <a:p>
            <a:fld id="{5FD72B90-626E-4548-9F74-AFBC6F6DD5DE}" type="slidenum">
              <a:rPr lang="en-US" smtClean="0"/>
              <a:t>3</a:t>
            </a:fld>
            <a:endParaRPr lang="en-US" dirty="0"/>
          </a:p>
        </p:txBody>
      </p:sp>
      <p:pic>
        <p:nvPicPr>
          <p:cNvPr id="8" name="Picture 7">
            <a:extLst>
              <a:ext uri="{FF2B5EF4-FFF2-40B4-BE49-F238E27FC236}">
                <a16:creationId xmlns:a16="http://schemas.microsoft.com/office/drawing/2014/main" id="{B00EC5A5-F76A-4BE8-7448-BE0AC7C0CDC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71204" y="3429000"/>
            <a:ext cx="1180985" cy="1469571"/>
          </a:xfrm>
          <a:prstGeom prst="rect">
            <a:avLst/>
          </a:prstGeom>
        </p:spPr>
      </p:pic>
      <p:pic>
        <p:nvPicPr>
          <p:cNvPr id="2054" name="Picture 6">
            <a:extLst>
              <a:ext uri="{FF2B5EF4-FFF2-40B4-BE49-F238E27FC236}">
                <a16:creationId xmlns:a16="http://schemas.microsoft.com/office/drawing/2014/main" id="{2EC57808-9366-8246-C359-27D0B9F276D2}"/>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129275" y="5340899"/>
            <a:ext cx="921328" cy="9378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2BE660D-D190-FD30-C7B3-280748C229D9}"/>
              </a:ext>
            </a:extLst>
          </p:cNvPr>
          <p:cNvPicPr>
            <a:picLocks noChangeAspect="1"/>
          </p:cNvPicPr>
          <p:nvPr/>
        </p:nvPicPr>
        <p:blipFill>
          <a:blip r:embed="rId9"/>
          <a:stretch>
            <a:fillRect/>
          </a:stretch>
        </p:blipFill>
        <p:spPr>
          <a:xfrm>
            <a:off x="710333" y="5561176"/>
            <a:ext cx="1066800" cy="584200"/>
          </a:xfrm>
          <a:prstGeom prst="rect">
            <a:avLst/>
          </a:prstGeom>
        </p:spPr>
      </p:pic>
      <p:pic>
        <p:nvPicPr>
          <p:cNvPr id="11" name="Picture 10">
            <a:extLst>
              <a:ext uri="{FF2B5EF4-FFF2-40B4-BE49-F238E27FC236}">
                <a16:creationId xmlns:a16="http://schemas.microsoft.com/office/drawing/2014/main" id="{DED348DA-477D-E302-09EB-A549FC54515C}"/>
              </a:ext>
            </a:extLst>
          </p:cNvPr>
          <p:cNvPicPr>
            <a:picLocks noChangeAspect="1"/>
          </p:cNvPicPr>
          <p:nvPr/>
        </p:nvPicPr>
        <p:blipFill>
          <a:blip r:embed="rId10"/>
          <a:stretch>
            <a:fillRect/>
          </a:stretch>
        </p:blipFill>
        <p:spPr>
          <a:xfrm>
            <a:off x="1877932" y="5427826"/>
            <a:ext cx="800100" cy="850900"/>
          </a:xfrm>
          <a:prstGeom prst="rect">
            <a:avLst/>
          </a:prstGeom>
        </p:spPr>
      </p:pic>
      <p:sp>
        <p:nvSpPr>
          <p:cNvPr id="13" name="Content Placeholder 2">
            <a:extLst>
              <a:ext uri="{FF2B5EF4-FFF2-40B4-BE49-F238E27FC236}">
                <a16:creationId xmlns:a16="http://schemas.microsoft.com/office/drawing/2014/main" id="{3D219A57-866C-A3FB-38A2-E0D95D7D3870}"/>
              </a:ext>
            </a:extLst>
          </p:cNvPr>
          <p:cNvSpPr txBox="1">
            <a:spLocks/>
          </p:cNvSpPr>
          <p:nvPr/>
        </p:nvSpPr>
        <p:spPr>
          <a:xfrm>
            <a:off x="4310157" y="4978493"/>
            <a:ext cx="5869366" cy="405461"/>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https://www.linkedin.com/in/danmccreary</a:t>
            </a:r>
          </a:p>
        </p:txBody>
      </p:sp>
      <p:pic>
        <p:nvPicPr>
          <p:cNvPr id="14" name="Picture 2" descr="Logo">
            <a:extLst>
              <a:ext uri="{FF2B5EF4-FFF2-40B4-BE49-F238E27FC236}">
                <a16:creationId xmlns:a16="http://schemas.microsoft.com/office/drawing/2014/main" id="{03F12635-7CFF-D6B0-430A-0E78D901CEF5}"/>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130825" y="4903450"/>
            <a:ext cx="1179332" cy="452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516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C3FD-1109-7C87-63D4-291CA8FF99C6}"/>
              </a:ext>
            </a:extLst>
          </p:cNvPr>
          <p:cNvSpPr>
            <a:spLocks noGrp="1"/>
          </p:cNvSpPr>
          <p:nvPr>
            <p:ph type="title"/>
          </p:nvPr>
        </p:nvSpPr>
        <p:spPr>
          <a:xfrm>
            <a:off x="490331" y="261944"/>
            <a:ext cx="10515600" cy="854075"/>
          </a:xfrm>
        </p:spPr>
        <p:txBody>
          <a:bodyPr>
            <a:normAutofit/>
          </a:bodyPr>
          <a:lstStyle/>
          <a:p>
            <a:r>
              <a:rPr lang="en-US" dirty="0"/>
              <a:t>What Areas is Generative AI Being Used?</a:t>
            </a:r>
          </a:p>
        </p:txBody>
      </p:sp>
      <p:sp>
        <p:nvSpPr>
          <p:cNvPr id="3" name="Content Placeholder 2">
            <a:extLst>
              <a:ext uri="{FF2B5EF4-FFF2-40B4-BE49-F238E27FC236}">
                <a16:creationId xmlns:a16="http://schemas.microsoft.com/office/drawing/2014/main" id="{34EEA825-9317-EABC-2AB7-430DC70BB261}"/>
              </a:ext>
            </a:extLst>
          </p:cNvPr>
          <p:cNvSpPr>
            <a:spLocks noGrp="1"/>
          </p:cNvSpPr>
          <p:nvPr>
            <p:ph idx="1"/>
          </p:nvPr>
        </p:nvSpPr>
        <p:spPr>
          <a:xfrm>
            <a:off x="600205" y="1443995"/>
            <a:ext cx="5635668" cy="5094917"/>
          </a:xfrm>
        </p:spPr>
        <p:txBody>
          <a:bodyPr>
            <a:noAutofit/>
          </a:bodyPr>
          <a:lstStyle/>
          <a:p>
            <a:r>
              <a:rPr lang="en-US" sz="2000" dirty="0"/>
              <a:t>Software development acceleration</a:t>
            </a:r>
          </a:p>
          <a:p>
            <a:pPr lvl="1"/>
            <a:r>
              <a:rPr lang="en-US" sz="2000" dirty="0"/>
              <a:t>Acceptance test plans</a:t>
            </a:r>
          </a:p>
          <a:p>
            <a:pPr lvl="1"/>
            <a:r>
              <a:rPr lang="en-US" sz="2000" dirty="0"/>
              <a:t>Code translation (SAS to Python)</a:t>
            </a:r>
          </a:p>
          <a:p>
            <a:pPr lvl="1"/>
            <a:r>
              <a:rPr lang="en-US" sz="2000" dirty="0"/>
              <a:t>$20K/person</a:t>
            </a:r>
          </a:p>
          <a:p>
            <a:r>
              <a:rPr lang="en-US" sz="2000" dirty="0"/>
              <a:t>Information retrieval</a:t>
            </a:r>
          </a:p>
          <a:p>
            <a:pPr lvl="1"/>
            <a:r>
              <a:rPr lang="en-US" sz="2000" dirty="0"/>
              <a:t>Semantic search</a:t>
            </a:r>
          </a:p>
          <a:p>
            <a:pPr lvl="1"/>
            <a:r>
              <a:rPr lang="en-US" sz="2000" dirty="0"/>
              <a:t>Chatbots</a:t>
            </a:r>
          </a:p>
          <a:p>
            <a:r>
              <a:rPr lang="en-US" sz="2000" dirty="0"/>
              <a:t>Information extraction</a:t>
            </a:r>
          </a:p>
          <a:p>
            <a:pPr lvl="1"/>
            <a:r>
              <a:rPr lang="en-US" sz="2000" dirty="0"/>
              <a:t>Summarization</a:t>
            </a:r>
          </a:p>
          <a:p>
            <a:pPr lvl="1"/>
            <a:r>
              <a:rPr lang="en-US" sz="2000" dirty="0"/>
              <a:t>Contract analysis</a:t>
            </a:r>
          </a:p>
          <a:p>
            <a:pPr lvl="1"/>
            <a:r>
              <a:rPr lang="en-US" sz="2000" dirty="0"/>
              <a:t>Healthcare patient chart analysis</a:t>
            </a:r>
          </a:p>
          <a:p>
            <a:r>
              <a:rPr lang="en-US" sz="2000" dirty="0"/>
              <a:t>Document generation</a:t>
            </a:r>
          </a:p>
          <a:p>
            <a:pPr lvl="1"/>
            <a:r>
              <a:rPr lang="en-US" sz="2000" dirty="0"/>
              <a:t>Lesson plans</a:t>
            </a:r>
          </a:p>
          <a:p>
            <a:pPr lvl="1"/>
            <a:r>
              <a:rPr lang="en-US" sz="2000" dirty="0"/>
              <a:t>Legal contracts</a:t>
            </a:r>
          </a:p>
        </p:txBody>
      </p:sp>
      <p:sp>
        <p:nvSpPr>
          <p:cNvPr id="4" name="Slide Number Placeholder 3">
            <a:extLst>
              <a:ext uri="{FF2B5EF4-FFF2-40B4-BE49-F238E27FC236}">
                <a16:creationId xmlns:a16="http://schemas.microsoft.com/office/drawing/2014/main" id="{3431D3FB-E6F7-519D-7106-0A68062B3969}"/>
              </a:ext>
            </a:extLst>
          </p:cNvPr>
          <p:cNvSpPr>
            <a:spLocks noGrp="1"/>
          </p:cNvSpPr>
          <p:nvPr>
            <p:ph type="sldNum" sz="quarter" idx="12"/>
          </p:nvPr>
        </p:nvSpPr>
        <p:spPr/>
        <p:txBody>
          <a:bodyPr/>
          <a:lstStyle/>
          <a:p>
            <a:fld id="{5FD72B90-626E-4548-9F74-AFBC6F6DD5DE}" type="slidenum">
              <a:rPr lang="en-US" smtClean="0"/>
              <a:t>30</a:t>
            </a:fld>
            <a:endParaRPr lang="en-US"/>
          </a:p>
        </p:txBody>
      </p:sp>
      <p:sp>
        <p:nvSpPr>
          <p:cNvPr id="5" name="Content Placeholder 2">
            <a:extLst>
              <a:ext uri="{FF2B5EF4-FFF2-40B4-BE49-F238E27FC236}">
                <a16:creationId xmlns:a16="http://schemas.microsoft.com/office/drawing/2014/main" id="{2A521704-83E1-D382-71CC-B702C66BA9ED}"/>
              </a:ext>
            </a:extLst>
          </p:cNvPr>
          <p:cNvSpPr txBox="1">
            <a:spLocks/>
          </p:cNvSpPr>
          <p:nvPr/>
        </p:nvSpPr>
        <p:spPr>
          <a:xfrm>
            <a:off x="6473868" y="1353538"/>
            <a:ext cx="4879932" cy="48468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Image and video generation</a:t>
            </a:r>
          </a:p>
          <a:p>
            <a:pPr lvl="1"/>
            <a:r>
              <a:rPr lang="en-US" sz="2000" dirty="0"/>
              <a:t>Stable Diffusion, </a:t>
            </a:r>
            <a:r>
              <a:rPr lang="en-US" sz="2000" dirty="0" err="1"/>
              <a:t>Midjourney</a:t>
            </a:r>
            <a:r>
              <a:rPr lang="en-US" sz="2000" dirty="0"/>
              <a:t>, Dalle-2</a:t>
            </a:r>
          </a:p>
          <a:p>
            <a:pPr lvl="1"/>
            <a:r>
              <a:rPr lang="en-US" sz="2000" dirty="0"/>
              <a:t>LoRA –fast custom fine-tuned image generation on a dozen samples</a:t>
            </a:r>
          </a:p>
          <a:p>
            <a:r>
              <a:rPr lang="en-US" sz="2400" dirty="0"/>
              <a:t>Synthetic data sets</a:t>
            </a:r>
          </a:p>
          <a:p>
            <a:pPr lvl="1"/>
            <a:r>
              <a:rPr lang="en-US" sz="2000" dirty="0"/>
              <a:t>Generating synthetic data sets for testing</a:t>
            </a:r>
          </a:p>
          <a:p>
            <a:pPr lvl="1"/>
            <a:r>
              <a:rPr lang="en-US" sz="2000" dirty="0"/>
              <a:t>Generating sample call center dialogs</a:t>
            </a:r>
          </a:p>
          <a:p>
            <a:r>
              <a:rPr lang="en-US" sz="2400" dirty="0"/>
              <a:t>Education</a:t>
            </a:r>
          </a:p>
          <a:p>
            <a:pPr lvl="1"/>
            <a:r>
              <a:rPr lang="en-US" sz="2000" dirty="0"/>
              <a:t>Hyper-customization of lesson plans</a:t>
            </a:r>
          </a:p>
          <a:p>
            <a:pPr lvl="1"/>
            <a:r>
              <a:rPr lang="en-US" sz="2000" dirty="0"/>
              <a:t>On-demand simulations</a:t>
            </a:r>
          </a:p>
        </p:txBody>
      </p:sp>
    </p:spTree>
    <p:extLst>
      <p:ext uri="{BB962C8B-B14F-4D97-AF65-F5344CB8AC3E}">
        <p14:creationId xmlns:p14="http://schemas.microsoft.com/office/powerpoint/2010/main" val="18959558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050AA-9AAF-ABF6-9B18-F166BF325BD0}"/>
              </a:ext>
            </a:extLst>
          </p:cNvPr>
          <p:cNvSpPr>
            <a:spLocks noGrp="1"/>
          </p:cNvSpPr>
          <p:nvPr>
            <p:ph type="title"/>
          </p:nvPr>
        </p:nvSpPr>
        <p:spPr/>
        <p:txBody>
          <a:bodyPr>
            <a:normAutofit/>
          </a:bodyPr>
          <a:lstStyle/>
          <a:p>
            <a:r>
              <a:rPr lang="en-US" dirty="0"/>
              <a:t>Customization of Models to Generate Buildings</a:t>
            </a:r>
          </a:p>
        </p:txBody>
      </p:sp>
      <p:sp>
        <p:nvSpPr>
          <p:cNvPr id="4" name="Slide Number Placeholder 3">
            <a:extLst>
              <a:ext uri="{FF2B5EF4-FFF2-40B4-BE49-F238E27FC236}">
                <a16:creationId xmlns:a16="http://schemas.microsoft.com/office/drawing/2014/main" id="{8125FAE0-9ECE-08E9-83F2-E5180E3C8246}"/>
              </a:ext>
            </a:extLst>
          </p:cNvPr>
          <p:cNvSpPr>
            <a:spLocks noGrp="1"/>
          </p:cNvSpPr>
          <p:nvPr>
            <p:ph type="sldNum" sz="quarter" idx="12"/>
          </p:nvPr>
        </p:nvSpPr>
        <p:spPr/>
        <p:txBody>
          <a:bodyPr/>
          <a:lstStyle/>
          <a:p>
            <a:fld id="{5FD72B90-626E-4548-9F74-AFBC6F6DD5DE}" type="slidenum">
              <a:rPr lang="en-US" smtClean="0"/>
              <a:t>31</a:t>
            </a:fld>
            <a:endParaRPr lang="en-US"/>
          </a:p>
        </p:txBody>
      </p:sp>
      <p:pic>
        <p:nvPicPr>
          <p:cNvPr id="5" name="Picture 4">
            <a:extLst>
              <a:ext uri="{FF2B5EF4-FFF2-40B4-BE49-F238E27FC236}">
                <a16:creationId xmlns:a16="http://schemas.microsoft.com/office/drawing/2014/main" id="{718E2F81-A223-5302-8B18-8FD89A5E5ED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5418" y="1398974"/>
            <a:ext cx="10160390" cy="4957376"/>
          </a:xfrm>
          <a:prstGeom prst="rect">
            <a:avLst/>
          </a:prstGeom>
        </p:spPr>
      </p:pic>
      <p:sp>
        <p:nvSpPr>
          <p:cNvPr id="6" name="Down Arrow 5">
            <a:extLst>
              <a:ext uri="{FF2B5EF4-FFF2-40B4-BE49-F238E27FC236}">
                <a16:creationId xmlns:a16="http://schemas.microsoft.com/office/drawing/2014/main" id="{91588805-5F2A-95AF-9E0A-439DDFB45B20}"/>
              </a:ext>
            </a:extLst>
          </p:cNvPr>
          <p:cNvSpPr/>
          <p:nvPr/>
        </p:nvSpPr>
        <p:spPr>
          <a:xfrm>
            <a:off x="6629400" y="1858617"/>
            <a:ext cx="566530" cy="556592"/>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a:extLst>
              <a:ext uri="{FF2B5EF4-FFF2-40B4-BE49-F238E27FC236}">
                <a16:creationId xmlns:a16="http://schemas.microsoft.com/office/drawing/2014/main" id="{0AA50ADF-AE24-EEC6-B7E6-FE74DC47AE53}"/>
              </a:ext>
            </a:extLst>
          </p:cNvPr>
          <p:cNvSpPr/>
          <p:nvPr/>
        </p:nvSpPr>
        <p:spPr>
          <a:xfrm>
            <a:off x="7833986" y="1858617"/>
            <a:ext cx="566530" cy="74657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732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C2661-2014-3B59-EF82-8527B82E1B2E}"/>
              </a:ext>
            </a:extLst>
          </p:cNvPr>
          <p:cNvSpPr>
            <a:spLocks noGrp="1"/>
          </p:cNvSpPr>
          <p:nvPr>
            <p:ph type="title"/>
          </p:nvPr>
        </p:nvSpPr>
        <p:spPr/>
        <p:txBody>
          <a:bodyPr/>
          <a:lstStyle/>
          <a:p>
            <a:r>
              <a:rPr lang="en-US" dirty="0"/>
              <a:t>Ideas for Backyard Garden Architecture (LoRA)</a:t>
            </a:r>
          </a:p>
        </p:txBody>
      </p:sp>
      <p:sp>
        <p:nvSpPr>
          <p:cNvPr id="4" name="Slide Number Placeholder 3">
            <a:extLst>
              <a:ext uri="{FF2B5EF4-FFF2-40B4-BE49-F238E27FC236}">
                <a16:creationId xmlns:a16="http://schemas.microsoft.com/office/drawing/2014/main" id="{B2F9EB24-0A61-C03C-A9B0-CE64B3C713CE}"/>
              </a:ext>
            </a:extLst>
          </p:cNvPr>
          <p:cNvSpPr>
            <a:spLocks noGrp="1"/>
          </p:cNvSpPr>
          <p:nvPr>
            <p:ph type="sldNum" sz="quarter" idx="12"/>
          </p:nvPr>
        </p:nvSpPr>
        <p:spPr/>
        <p:txBody>
          <a:bodyPr/>
          <a:lstStyle/>
          <a:p>
            <a:fld id="{5FD72B90-626E-4548-9F74-AFBC6F6DD5DE}" type="slidenum">
              <a:rPr lang="en-US" smtClean="0"/>
              <a:t>32</a:t>
            </a:fld>
            <a:endParaRPr lang="en-US"/>
          </a:p>
        </p:txBody>
      </p:sp>
      <p:pic>
        <p:nvPicPr>
          <p:cNvPr id="5" name="Picture 4">
            <a:extLst>
              <a:ext uri="{FF2B5EF4-FFF2-40B4-BE49-F238E27FC236}">
                <a16:creationId xmlns:a16="http://schemas.microsoft.com/office/drawing/2014/main" id="{97E963B8-5D74-FCE4-3930-FFBCB0E3F11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4073" y="1468633"/>
            <a:ext cx="3276601" cy="2184401"/>
          </a:xfrm>
          <a:prstGeom prst="rect">
            <a:avLst/>
          </a:prstGeom>
        </p:spPr>
      </p:pic>
      <p:pic>
        <p:nvPicPr>
          <p:cNvPr id="6" name="Picture 5">
            <a:extLst>
              <a:ext uri="{FF2B5EF4-FFF2-40B4-BE49-F238E27FC236}">
                <a16:creationId xmlns:a16="http://schemas.microsoft.com/office/drawing/2014/main" id="{73339ED7-EA2B-3AC1-06B2-7EEB51F20E9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89318" y="1471475"/>
            <a:ext cx="3290616" cy="2238444"/>
          </a:xfrm>
          <a:prstGeom prst="rect">
            <a:avLst/>
          </a:prstGeom>
        </p:spPr>
      </p:pic>
      <p:pic>
        <p:nvPicPr>
          <p:cNvPr id="7" name="Picture 6">
            <a:extLst>
              <a:ext uri="{FF2B5EF4-FFF2-40B4-BE49-F238E27FC236}">
                <a16:creationId xmlns:a16="http://schemas.microsoft.com/office/drawing/2014/main" id="{FF33CEE8-C5E5-EFF9-A080-B8A2A7B0C2D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34073" y="4058179"/>
            <a:ext cx="3276600" cy="2298171"/>
          </a:xfrm>
          <a:prstGeom prst="rect">
            <a:avLst/>
          </a:prstGeom>
        </p:spPr>
      </p:pic>
      <p:pic>
        <p:nvPicPr>
          <p:cNvPr id="11" name="Picture 10">
            <a:extLst>
              <a:ext uri="{FF2B5EF4-FFF2-40B4-BE49-F238E27FC236}">
                <a16:creationId xmlns:a16="http://schemas.microsoft.com/office/drawing/2014/main" id="{061BB651-2927-7E35-9EF1-BBBD270D3716}"/>
              </a:ext>
            </a:extLst>
          </p:cNvPr>
          <p:cNvPicPr>
            <a:picLocks noChangeAspect="1"/>
          </p:cNvPicPr>
          <p:nvPr/>
        </p:nvPicPr>
        <p:blipFill>
          <a:blip r:embed="rId5"/>
          <a:stretch>
            <a:fillRect/>
          </a:stretch>
        </p:blipFill>
        <p:spPr>
          <a:xfrm>
            <a:off x="6559550" y="3959500"/>
            <a:ext cx="2730500" cy="2692400"/>
          </a:xfrm>
          <a:prstGeom prst="rect">
            <a:avLst/>
          </a:prstGeom>
        </p:spPr>
      </p:pic>
      <p:sp>
        <p:nvSpPr>
          <p:cNvPr id="12" name="TextBox 11">
            <a:extLst>
              <a:ext uri="{FF2B5EF4-FFF2-40B4-BE49-F238E27FC236}">
                <a16:creationId xmlns:a16="http://schemas.microsoft.com/office/drawing/2014/main" id="{69A16844-AA98-5F8D-79F4-7426DD3A5FC7}"/>
              </a:ext>
            </a:extLst>
          </p:cNvPr>
          <p:cNvSpPr txBox="1"/>
          <p:nvPr/>
        </p:nvSpPr>
        <p:spPr>
          <a:xfrm>
            <a:off x="9600000" y="5022598"/>
            <a:ext cx="933269" cy="369332"/>
          </a:xfrm>
          <a:prstGeom prst="rect">
            <a:avLst/>
          </a:prstGeom>
          <a:noFill/>
        </p:spPr>
        <p:txBody>
          <a:bodyPr wrap="none" rtlCol="0">
            <a:spAutoFit/>
          </a:bodyPr>
          <a:lstStyle/>
          <a:p>
            <a:r>
              <a:rPr lang="en-US" dirty="0"/>
              <a:t>144MB!</a:t>
            </a:r>
          </a:p>
        </p:txBody>
      </p:sp>
    </p:spTree>
    <p:extLst>
      <p:ext uri="{BB962C8B-B14F-4D97-AF65-F5344CB8AC3E}">
        <p14:creationId xmlns:p14="http://schemas.microsoft.com/office/powerpoint/2010/main" val="35583434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F6FAC-D14C-3C16-4AC9-944D8EBAC983}"/>
              </a:ext>
            </a:extLst>
          </p:cNvPr>
          <p:cNvSpPr>
            <a:spLocks noGrp="1"/>
          </p:cNvSpPr>
          <p:nvPr>
            <p:ph type="title"/>
          </p:nvPr>
        </p:nvSpPr>
        <p:spPr/>
        <p:txBody>
          <a:bodyPr/>
          <a:lstStyle/>
          <a:p>
            <a:r>
              <a:rPr lang="en-US" b="1" dirty="0"/>
              <a:t>Simulation Generation</a:t>
            </a:r>
          </a:p>
        </p:txBody>
      </p:sp>
      <p:sp>
        <p:nvSpPr>
          <p:cNvPr id="3" name="Content Placeholder 2">
            <a:extLst>
              <a:ext uri="{FF2B5EF4-FFF2-40B4-BE49-F238E27FC236}">
                <a16:creationId xmlns:a16="http://schemas.microsoft.com/office/drawing/2014/main" id="{552A6ED0-F822-FE45-2673-919C5BA62B24}"/>
              </a:ext>
            </a:extLst>
          </p:cNvPr>
          <p:cNvSpPr>
            <a:spLocks noGrp="1"/>
          </p:cNvSpPr>
          <p:nvPr>
            <p:ph idx="1"/>
          </p:nvPr>
        </p:nvSpPr>
        <p:spPr>
          <a:xfrm>
            <a:off x="597890" y="1451522"/>
            <a:ext cx="7730861" cy="477486"/>
          </a:xfrm>
        </p:spPr>
        <p:txBody>
          <a:bodyPr>
            <a:noAutofit/>
          </a:bodyPr>
          <a:lstStyle/>
          <a:p>
            <a:pPr marL="0" indent="0">
              <a:buNone/>
            </a:pPr>
            <a:r>
              <a:rPr lang="en-US" dirty="0"/>
              <a:t>Prompt: Create a simulation of : ________</a:t>
            </a:r>
          </a:p>
        </p:txBody>
      </p:sp>
      <p:sp>
        <p:nvSpPr>
          <p:cNvPr id="4" name="Slide Number Placeholder 3">
            <a:extLst>
              <a:ext uri="{FF2B5EF4-FFF2-40B4-BE49-F238E27FC236}">
                <a16:creationId xmlns:a16="http://schemas.microsoft.com/office/drawing/2014/main" id="{775C7748-81BE-A35C-A4B2-150635A996A5}"/>
              </a:ext>
            </a:extLst>
          </p:cNvPr>
          <p:cNvSpPr>
            <a:spLocks noGrp="1"/>
          </p:cNvSpPr>
          <p:nvPr>
            <p:ph type="sldNum" sz="quarter" idx="12"/>
          </p:nvPr>
        </p:nvSpPr>
        <p:spPr/>
        <p:txBody>
          <a:bodyPr/>
          <a:lstStyle/>
          <a:p>
            <a:fld id="{5FD72B90-626E-4548-9F74-AFBC6F6DD5DE}" type="slidenum">
              <a:rPr lang="en-US" smtClean="0"/>
              <a:t>33</a:t>
            </a:fld>
            <a:endParaRPr lang="en-US"/>
          </a:p>
        </p:txBody>
      </p:sp>
      <p:sp>
        <p:nvSpPr>
          <p:cNvPr id="5" name="TextBox 4">
            <a:extLst>
              <a:ext uri="{FF2B5EF4-FFF2-40B4-BE49-F238E27FC236}">
                <a16:creationId xmlns:a16="http://schemas.microsoft.com/office/drawing/2014/main" id="{BA138DAF-4062-2220-B80C-0310F786C8E2}"/>
              </a:ext>
            </a:extLst>
          </p:cNvPr>
          <p:cNvSpPr txBox="1"/>
          <p:nvPr/>
        </p:nvSpPr>
        <p:spPr>
          <a:xfrm>
            <a:off x="5665380" y="6324626"/>
            <a:ext cx="4937955" cy="369332"/>
          </a:xfrm>
          <a:prstGeom prst="rect">
            <a:avLst/>
          </a:prstGeom>
          <a:noFill/>
        </p:spPr>
        <p:txBody>
          <a:bodyPr wrap="none" rtlCol="0">
            <a:spAutoFit/>
          </a:bodyPr>
          <a:lstStyle/>
          <a:p>
            <a:r>
              <a:rPr lang="en-US" dirty="0"/>
              <a:t>http://</a:t>
            </a:r>
            <a:r>
              <a:rPr lang="en-US" dirty="0" err="1"/>
              <a:t>www.coderdojotc.org</a:t>
            </a:r>
            <a:r>
              <a:rPr lang="en-US" dirty="0"/>
              <a:t>/</a:t>
            </a:r>
            <a:r>
              <a:rPr lang="en-US" dirty="0" err="1"/>
              <a:t>chatgpt</a:t>
            </a:r>
            <a:r>
              <a:rPr lang="en-US" dirty="0"/>
              <a:t>-for-teachers/</a:t>
            </a:r>
          </a:p>
        </p:txBody>
      </p:sp>
      <p:pic>
        <p:nvPicPr>
          <p:cNvPr id="6" name="Picture 5">
            <a:extLst>
              <a:ext uri="{FF2B5EF4-FFF2-40B4-BE49-F238E27FC236}">
                <a16:creationId xmlns:a16="http://schemas.microsoft.com/office/drawing/2014/main" id="{D13CECCE-7191-0300-7ECC-AA3158C7540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64920" y="2356853"/>
            <a:ext cx="2215889" cy="1168400"/>
          </a:xfrm>
          <a:prstGeom prst="rect">
            <a:avLst/>
          </a:prstGeom>
        </p:spPr>
      </p:pic>
      <p:sp>
        <p:nvSpPr>
          <p:cNvPr id="7" name="TextBox 6">
            <a:extLst>
              <a:ext uri="{FF2B5EF4-FFF2-40B4-BE49-F238E27FC236}">
                <a16:creationId xmlns:a16="http://schemas.microsoft.com/office/drawing/2014/main" id="{6175FC8B-F148-AADA-AD48-1F216CF2B925}"/>
              </a:ext>
            </a:extLst>
          </p:cNvPr>
          <p:cNvSpPr txBox="1"/>
          <p:nvPr/>
        </p:nvSpPr>
        <p:spPr>
          <a:xfrm flipH="1">
            <a:off x="1302706" y="3588681"/>
            <a:ext cx="1741118" cy="369332"/>
          </a:xfrm>
          <a:prstGeom prst="rect">
            <a:avLst/>
          </a:prstGeom>
          <a:noFill/>
        </p:spPr>
        <p:txBody>
          <a:bodyPr wrap="square" rtlCol="0">
            <a:spAutoFit/>
          </a:bodyPr>
          <a:lstStyle/>
          <a:p>
            <a:pPr algn="ctr"/>
            <a:r>
              <a:rPr lang="en-US" dirty="0"/>
              <a:t>A Sine Wave</a:t>
            </a:r>
          </a:p>
        </p:txBody>
      </p:sp>
      <p:pic>
        <p:nvPicPr>
          <p:cNvPr id="4098" name="Picture 2" descr="PWM">
            <a:extLst>
              <a:ext uri="{FF2B5EF4-FFF2-40B4-BE49-F238E27FC236}">
                <a16:creationId xmlns:a16="http://schemas.microsoft.com/office/drawing/2014/main" id="{CF9E59FB-0390-AAAC-C6DB-DDE8295FC7F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24262" y="2356853"/>
            <a:ext cx="3487491" cy="11684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A29288-FBD0-1282-4109-A8DF229E9FC1}"/>
              </a:ext>
            </a:extLst>
          </p:cNvPr>
          <p:cNvSpPr txBox="1"/>
          <p:nvPr/>
        </p:nvSpPr>
        <p:spPr>
          <a:xfrm flipH="1">
            <a:off x="4152149" y="3588681"/>
            <a:ext cx="3231716" cy="369332"/>
          </a:xfrm>
          <a:prstGeom prst="rect">
            <a:avLst/>
          </a:prstGeom>
          <a:noFill/>
        </p:spPr>
        <p:txBody>
          <a:bodyPr wrap="square" rtlCol="0">
            <a:spAutoFit/>
          </a:bodyPr>
          <a:lstStyle/>
          <a:p>
            <a:pPr algn="ctr"/>
            <a:r>
              <a:rPr lang="en-US" dirty="0"/>
              <a:t>Pulse Width Modulation</a:t>
            </a:r>
          </a:p>
        </p:txBody>
      </p:sp>
      <p:pic>
        <p:nvPicPr>
          <p:cNvPr id="9" name="Picture 8">
            <a:extLst>
              <a:ext uri="{FF2B5EF4-FFF2-40B4-BE49-F238E27FC236}">
                <a16:creationId xmlns:a16="http://schemas.microsoft.com/office/drawing/2014/main" id="{AFCE89DD-D3A9-21B6-F830-FB4760A3F4BC}"/>
              </a:ext>
            </a:extLst>
          </p:cNvPr>
          <p:cNvPicPr>
            <a:picLocks noChangeAspect="1"/>
          </p:cNvPicPr>
          <p:nvPr/>
        </p:nvPicPr>
        <p:blipFill>
          <a:blip r:embed="rId4"/>
          <a:stretch>
            <a:fillRect/>
          </a:stretch>
        </p:blipFill>
        <p:spPr>
          <a:xfrm>
            <a:off x="8811192" y="1964309"/>
            <a:ext cx="1739900" cy="1727200"/>
          </a:xfrm>
          <a:prstGeom prst="rect">
            <a:avLst/>
          </a:prstGeom>
        </p:spPr>
      </p:pic>
      <p:sp>
        <p:nvSpPr>
          <p:cNvPr id="10" name="TextBox 9">
            <a:extLst>
              <a:ext uri="{FF2B5EF4-FFF2-40B4-BE49-F238E27FC236}">
                <a16:creationId xmlns:a16="http://schemas.microsoft.com/office/drawing/2014/main" id="{7C18D163-D9E2-717D-4268-AA6D9CC661CE}"/>
              </a:ext>
            </a:extLst>
          </p:cNvPr>
          <p:cNvSpPr txBox="1"/>
          <p:nvPr/>
        </p:nvSpPr>
        <p:spPr>
          <a:xfrm flipH="1">
            <a:off x="8732818" y="3773347"/>
            <a:ext cx="1896649" cy="369332"/>
          </a:xfrm>
          <a:prstGeom prst="rect">
            <a:avLst/>
          </a:prstGeom>
          <a:noFill/>
        </p:spPr>
        <p:txBody>
          <a:bodyPr wrap="square" rtlCol="0">
            <a:spAutoFit/>
          </a:bodyPr>
          <a:lstStyle/>
          <a:p>
            <a:pPr algn="ctr"/>
            <a:r>
              <a:rPr lang="en-US" dirty="0"/>
              <a:t>Recursion</a:t>
            </a:r>
          </a:p>
        </p:txBody>
      </p:sp>
      <p:pic>
        <p:nvPicPr>
          <p:cNvPr id="11" name="Picture 10">
            <a:extLst>
              <a:ext uri="{FF2B5EF4-FFF2-40B4-BE49-F238E27FC236}">
                <a16:creationId xmlns:a16="http://schemas.microsoft.com/office/drawing/2014/main" id="{9650DD1A-5E1A-EA6F-4879-787776BC08B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26204" y="4150162"/>
            <a:ext cx="2354605" cy="1256316"/>
          </a:xfrm>
          <a:prstGeom prst="rect">
            <a:avLst/>
          </a:prstGeom>
        </p:spPr>
      </p:pic>
      <p:sp>
        <p:nvSpPr>
          <p:cNvPr id="12" name="TextBox 11">
            <a:extLst>
              <a:ext uri="{FF2B5EF4-FFF2-40B4-BE49-F238E27FC236}">
                <a16:creationId xmlns:a16="http://schemas.microsoft.com/office/drawing/2014/main" id="{C5EE67BE-06A3-D81C-657C-570193C78962}"/>
              </a:ext>
            </a:extLst>
          </p:cNvPr>
          <p:cNvSpPr txBox="1"/>
          <p:nvPr/>
        </p:nvSpPr>
        <p:spPr>
          <a:xfrm flipH="1">
            <a:off x="1332947" y="5554258"/>
            <a:ext cx="1741118" cy="369332"/>
          </a:xfrm>
          <a:prstGeom prst="rect">
            <a:avLst/>
          </a:prstGeom>
          <a:noFill/>
        </p:spPr>
        <p:txBody>
          <a:bodyPr wrap="square" rtlCol="0">
            <a:spAutoFit/>
          </a:bodyPr>
          <a:lstStyle/>
          <a:p>
            <a:pPr algn="ctr"/>
            <a:r>
              <a:rPr lang="en-US" dirty="0"/>
              <a:t>A Gas Chamber</a:t>
            </a:r>
          </a:p>
        </p:txBody>
      </p:sp>
      <p:pic>
        <p:nvPicPr>
          <p:cNvPr id="13" name="Picture 12">
            <a:extLst>
              <a:ext uri="{FF2B5EF4-FFF2-40B4-BE49-F238E27FC236}">
                <a16:creationId xmlns:a16="http://schemas.microsoft.com/office/drawing/2014/main" id="{2B596830-BF73-A13F-44F1-ABB785EA12F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21895" y="4150162"/>
            <a:ext cx="1892223" cy="1164919"/>
          </a:xfrm>
          <a:prstGeom prst="rect">
            <a:avLst/>
          </a:prstGeom>
        </p:spPr>
      </p:pic>
      <p:sp>
        <p:nvSpPr>
          <p:cNvPr id="14" name="TextBox 13">
            <a:extLst>
              <a:ext uri="{FF2B5EF4-FFF2-40B4-BE49-F238E27FC236}">
                <a16:creationId xmlns:a16="http://schemas.microsoft.com/office/drawing/2014/main" id="{18FC5CA9-C9D9-ACB8-3F4A-681126E1BB3E}"/>
              </a:ext>
            </a:extLst>
          </p:cNvPr>
          <p:cNvSpPr txBox="1"/>
          <p:nvPr/>
        </p:nvSpPr>
        <p:spPr>
          <a:xfrm flipH="1">
            <a:off x="4973000" y="5406478"/>
            <a:ext cx="1741118" cy="369332"/>
          </a:xfrm>
          <a:prstGeom prst="rect">
            <a:avLst/>
          </a:prstGeom>
          <a:noFill/>
        </p:spPr>
        <p:txBody>
          <a:bodyPr wrap="square" rtlCol="0">
            <a:spAutoFit/>
          </a:bodyPr>
          <a:lstStyle/>
          <a:p>
            <a:pPr algn="ctr"/>
            <a:r>
              <a:rPr lang="en-US" dirty="0"/>
              <a:t>An LED Circuit</a:t>
            </a:r>
          </a:p>
        </p:txBody>
      </p:sp>
      <p:pic>
        <p:nvPicPr>
          <p:cNvPr id="15" name="Picture 14">
            <a:extLst>
              <a:ext uri="{FF2B5EF4-FFF2-40B4-BE49-F238E27FC236}">
                <a16:creationId xmlns:a16="http://schemas.microsoft.com/office/drawing/2014/main" id="{BFDF01EF-6889-61D2-5999-342EA28B98D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955083" y="4197426"/>
            <a:ext cx="1555387" cy="1428313"/>
          </a:xfrm>
          <a:prstGeom prst="rect">
            <a:avLst/>
          </a:prstGeom>
        </p:spPr>
      </p:pic>
      <p:sp>
        <p:nvSpPr>
          <p:cNvPr id="16" name="TextBox 15">
            <a:extLst>
              <a:ext uri="{FF2B5EF4-FFF2-40B4-BE49-F238E27FC236}">
                <a16:creationId xmlns:a16="http://schemas.microsoft.com/office/drawing/2014/main" id="{48399287-5A66-C9A0-E23F-3D4F397ED0B6}"/>
              </a:ext>
            </a:extLst>
          </p:cNvPr>
          <p:cNvSpPr txBox="1"/>
          <p:nvPr/>
        </p:nvSpPr>
        <p:spPr>
          <a:xfrm flipH="1">
            <a:off x="8684774" y="5738924"/>
            <a:ext cx="1992735" cy="369332"/>
          </a:xfrm>
          <a:prstGeom prst="rect">
            <a:avLst/>
          </a:prstGeom>
          <a:noFill/>
        </p:spPr>
        <p:txBody>
          <a:bodyPr wrap="square" rtlCol="0">
            <a:spAutoFit/>
          </a:bodyPr>
          <a:lstStyle/>
          <a:p>
            <a:pPr algn="ctr"/>
            <a:r>
              <a:rPr lang="en-US" dirty="0"/>
              <a:t>An H-Bridge Circuit</a:t>
            </a:r>
          </a:p>
        </p:txBody>
      </p:sp>
    </p:spTree>
    <p:extLst>
      <p:ext uri="{BB962C8B-B14F-4D97-AF65-F5344CB8AC3E}">
        <p14:creationId xmlns:p14="http://schemas.microsoft.com/office/powerpoint/2010/main" val="21403450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F6DF1-B05C-6FDB-630C-05EF4C3F0D77}"/>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574CE5B3-95EE-5032-D3E3-CC3F479F800A}"/>
              </a:ext>
            </a:extLst>
          </p:cNvPr>
          <p:cNvSpPr>
            <a:spLocks noGrp="1"/>
          </p:cNvSpPr>
          <p:nvPr>
            <p:ph idx="1"/>
          </p:nvPr>
        </p:nvSpPr>
        <p:spPr/>
        <p:txBody>
          <a:bodyPr/>
          <a:lstStyle/>
          <a:p>
            <a:r>
              <a:rPr lang="en-US" dirty="0"/>
              <a:t>Teachers will use intelligent agents to become </a:t>
            </a:r>
            <a:r>
              <a:rPr lang="en-US" b="1" dirty="0"/>
              <a:t>force multipliers</a:t>
            </a:r>
          </a:p>
          <a:p>
            <a:r>
              <a:rPr lang="en-US" dirty="0"/>
              <a:t>Generative AI can generate lesson plans for each student every day based on their project-based learning goals</a:t>
            </a:r>
          </a:p>
          <a:p>
            <a:r>
              <a:rPr lang="en-US" dirty="0"/>
              <a:t>The entire concept of education will change</a:t>
            </a:r>
          </a:p>
          <a:p>
            <a:r>
              <a:rPr lang="en-US" dirty="0"/>
              <a:t>Some “Higher Education” will be almost free</a:t>
            </a:r>
          </a:p>
        </p:txBody>
      </p:sp>
      <p:sp>
        <p:nvSpPr>
          <p:cNvPr id="4" name="Slide Number Placeholder 3">
            <a:extLst>
              <a:ext uri="{FF2B5EF4-FFF2-40B4-BE49-F238E27FC236}">
                <a16:creationId xmlns:a16="http://schemas.microsoft.com/office/drawing/2014/main" id="{8E824A5D-298A-9011-8872-F14A289D97A2}"/>
              </a:ext>
            </a:extLst>
          </p:cNvPr>
          <p:cNvSpPr>
            <a:spLocks noGrp="1"/>
          </p:cNvSpPr>
          <p:nvPr>
            <p:ph type="sldNum" sz="quarter" idx="12"/>
          </p:nvPr>
        </p:nvSpPr>
        <p:spPr/>
        <p:txBody>
          <a:bodyPr/>
          <a:lstStyle/>
          <a:p>
            <a:fld id="{5FD72B90-626E-4548-9F74-AFBC6F6DD5DE}" type="slidenum">
              <a:rPr lang="en-US" smtClean="0"/>
              <a:t>34</a:t>
            </a:fld>
            <a:endParaRPr lang="en-US"/>
          </a:p>
        </p:txBody>
      </p:sp>
    </p:spTree>
    <p:extLst>
      <p:ext uri="{BB962C8B-B14F-4D97-AF65-F5344CB8AC3E}">
        <p14:creationId xmlns:p14="http://schemas.microsoft.com/office/powerpoint/2010/main" val="26461745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56ABA-5FA0-5D8E-ADB8-492DC8C78720}"/>
              </a:ext>
            </a:extLst>
          </p:cNvPr>
          <p:cNvSpPr>
            <a:spLocks noGrp="1"/>
          </p:cNvSpPr>
          <p:nvPr>
            <p:ph type="title"/>
          </p:nvPr>
        </p:nvSpPr>
        <p:spPr/>
        <p:txBody>
          <a:bodyPr/>
          <a:lstStyle/>
          <a:p>
            <a:r>
              <a:rPr lang="en-US" dirty="0"/>
              <a:t>How to Download Slides</a:t>
            </a:r>
          </a:p>
        </p:txBody>
      </p:sp>
      <p:sp>
        <p:nvSpPr>
          <p:cNvPr id="3" name="Content Placeholder 2">
            <a:extLst>
              <a:ext uri="{FF2B5EF4-FFF2-40B4-BE49-F238E27FC236}">
                <a16:creationId xmlns:a16="http://schemas.microsoft.com/office/drawing/2014/main" id="{B98CB749-C8C1-BE7A-C05F-65858F418EF0}"/>
              </a:ext>
            </a:extLst>
          </p:cNvPr>
          <p:cNvSpPr>
            <a:spLocks noGrp="1"/>
          </p:cNvSpPr>
          <p:nvPr>
            <p:ph idx="1"/>
          </p:nvPr>
        </p:nvSpPr>
        <p:spPr>
          <a:xfrm>
            <a:off x="510208" y="1565953"/>
            <a:ext cx="10515600" cy="1863047"/>
          </a:xfrm>
        </p:spPr>
        <p:txBody>
          <a:bodyPr>
            <a:normAutofit fontScale="62500" lnSpcReduction="20000"/>
          </a:bodyPr>
          <a:lstStyle/>
          <a:p>
            <a:pPr marL="0" indent="0">
              <a:buNone/>
            </a:pPr>
            <a:r>
              <a:rPr lang="en-US" dirty="0"/>
              <a:t>Step 1:</a:t>
            </a:r>
          </a:p>
          <a:p>
            <a:pPr marL="0" indent="0">
              <a:buNone/>
            </a:pPr>
            <a:r>
              <a:rPr lang="en-US" dirty="0">
                <a:hlinkClick r:id="rId2"/>
              </a:rPr>
              <a:t>https://github.com/dmccreary/dmccreary/blob/master/slides/2023-Ai-in-Education-Thinking-Spot.pptx</a:t>
            </a:r>
            <a:endParaRPr lang="en-US" dirty="0"/>
          </a:p>
          <a:p>
            <a:pPr marL="0" indent="0">
              <a:buNone/>
            </a:pPr>
            <a:endParaRPr lang="en-US" dirty="0"/>
          </a:p>
          <a:p>
            <a:pPr marL="0" indent="0">
              <a:buNone/>
            </a:pPr>
            <a:r>
              <a:rPr lang="en-US" dirty="0"/>
              <a:t>Step 2:</a:t>
            </a:r>
          </a:p>
          <a:p>
            <a:pPr marL="0" indent="0">
              <a:buNone/>
            </a:pPr>
            <a:r>
              <a:rPr lang="en-US" dirty="0"/>
              <a:t>Click the Download Icon on the right side:</a:t>
            </a:r>
          </a:p>
        </p:txBody>
      </p:sp>
      <p:sp>
        <p:nvSpPr>
          <p:cNvPr id="4" name="Slide Number Placeholder 3">
            <a:extLst>
              <a:ext uri="{FF2B5EF4-FFF2-40B4-BE49-F238E27FC236}">
                <a16:creationId xmlns:a16="http://schemas.microsoft.com/office/drawing/2014/main" id="{09A67660-756B-E4D4-42E9-E6DF896A46DE}"/>
              </a:ext>
            </a:extLst>
          </p:cNvPr>
          <p:cNvSpPr>
            <a:spLocks noGrp="1"/>
          </p:cNvSpPr>
          <p:nvPr>
            <p:ph type="sldNum" sz="quarter" idx="12"/>
          </p:nvPr>
        </p:nvSpPr>
        <p:spPr/>
        <p:txBody>
          <a:bodyPr/>
          <a:lstStyle/>
          <a:p>
            <a:fld id="{5FD72B90-626E-4548-9F74-AFBC6F6DD5DE}" type="slidenum">
              <a:rPr lang="en-US" smtClean="0"/>
              <a:t>35</a:t>
            </a:fld>
            <a:endParaRPr lang="en-US"/>
          </a:p>
        </p:txBody>
      </p:sp>
      <p:pic>
        <p:nvPicPr>
          <p:cNvPr id="5" name="Picture 4">
            <a:extLst>
              <a:ext uri="{FF2B5EF4-FFF2-40B4-BE49-F238E27FC236}">
                <a16:creationId xmlns:a16="http://schemas.microsoft.com/office/drawing/2014/main" id="{C2D23300-0620-7F82-E37C-E5275C609EF8}"/>
              </a:ext>
            </a:extLst>
          </p:cNvPr>
          <p:cNvPicPr>
            <a:picLocks noChangeAspect="1"/>
          </p:cNvPicPr>
          <p:nvPr/>
        </p:nvPicPr>
        <p:blipFill>
          <a:blip r:embed="rId3"/>
          <a:stretch>
            <a:fillRect/>
          </a:stretch>
        </p:blipFill>
        <p:spPr>
          <a:xfrm>
            <a:off x="3160300" y="4606247"/>
            <a:ext cx="2527300" cy="685800"/>
          </a:xfrm>
          <a:prstGeom prst="rect">
            <a:avLst/>
          </a:prstGeom>
        </p:spPr>
      </p:pic>
      <p:cxnSp>
        <p:nvCxnSpPr>
          <p:cNvPr id="7" name="Straight Arrow Connector 6">
            <a:extLst>
              <a:ext uri="{FF2B5EF4-FFF2-40B4-BE49-F238E27FC236}">
                <a16:creationId xmlns:a16="http://schemas.microsoft.com/office/drawing/2014/main" id="{52692BA9-3289-2073-498E-256EE9406FDD}"/>
              </a:ext>
            </a:extLst>
          </p:cNvPr>
          <p:cNvCxnSpPr>
            <a:cxnSpLocks/>
          </p:cNvCxnSpPr>
          <p:nvPr/>
        </p:nvCxnSpPr>
        <p:spPr>
          <a:xfrm flipH="1">
            <a:off x="4594034" y="4197427"/>
            <a:ext cx="1093566" cy="69524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D2BA48F-9FE2-9537-407A-3745BA5B7881}"/>
              </a:ext>
            </a:extLst>
          </p:cNvPr>
          <p:cNvSpPr txBox="1"/>
          <p:nvPr/>
        </p:nvSpPr>
        <p:spPr>
          <a:xfrm>
            <a:off x="5794479" y="3931465"/>
            <a:ext cx="2076594" cy="369332"/>
          </a:xfrm>
          <a:prstGeom prst="rect">
            <a:avLst/>
          </a:prstGeom>
          <a:noFill/>
        </p:spPr>
        <p:txBody>
          <a:bodyPr wrap="none" rtlCol="0">
            <a:spAutoFit/>
          </a:bodyPr>
          <a:lstStyle/>
          <a:p>
            <a:r>
              <a:rPr lang="en-US" dirty="0"/>
              <a:t>Click Download Icon</a:t>
            </a:r>
          </a:p>
        </p:txBody>
      </p:sp>
    </p:spTree>
    <p:extLst>
      <p:ext uri="{BB962C8B-B14F-4D97-AF65-F5344CB8AC3E}">
        <p14:creationId xmlns:p14="http://schemas.microsoft.com/office/powerpoint/2010/main" val="652890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6C020-EB33-E042-3E63-B00F22BDB2D0}"/>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F98D772B-A90C-3038-EF43-A3CBA43269AC}"/>
              </a:ext>
            </a:extLst>
          </p:cNvPr>
          <p:cNvSpPr>
            <a:spLocks noGrp="1"/>
          </p:cNvSpPr>
          <p:nvPr>
            <p:ph idx="1"/>
          </p:nvPr>
        </p:nvSpPr>
        <p:spPr>
          <a:xfrm>
            <a:off x="3271154" y="5803583"/>
            <a:ext cx="5869366" cy="405461"/>
          </a:xfrm>
        </p:spPr>
        <p:txBody>
          <a:bodyPr>
            <a:normAutofit fontScale="85000" lnSpcReduction="10000"/>
          </a:bodyPr>
          <a:lstStyle/>
          <a:p>
            <a:pPr marL="0" indent="0">
              <a:buNone/>
            </a:pPr>
            <a:r>
              <a:rPr lang="en-US" dirty="0"/>
              <a:t>https://www.linkedin.com/in/danmccreary</a:t>
            </a:r>
          </a:p>
        </p:txBody>
      </p:sp>
      <p:sp>
        <p:nvSpPr>
          <p:cNvPr id="4" name="Slide Number Placeholder 3">
            <a:extLst>
              <a:ext uri="{FF2B5EF4-FFF2-40B4-BE49-F238E27FC236}">
                <a16:creationId xmlns:a16="http://schemas.microsoft.com/office/drawing/2014/main" id="{E2D90C3C-8C98-560E-8082-FE3621B94EDE}"/>
              </a:ext>
            </a:extLst>
          </p:cNvPr>
          <p:cNvSpPr>
            <a:spLocks noGrp="1"/>
          </p:cNvSpPr>
          <p:nvPr>
            <p:ph type="sldNum" sz="quarter" idx="12"/>
          </p:nvPr>
        </p:nvSpPr>
        <p:spPr/>
        <p:txBody>
          <a:bodyPr/>
          <a:lstStyle/>
          <a:p>
            <a:fld id="{5FD72B90-626E-4548-9F74-AFBC6F6DD5DE}" type="slidenum">
              <a:rPr lang="en-US" smtClean="0"/>
              <a:t>36</a:t>
            </a:fld>
            <a:endParaRPr lang="en-US"/>
          </a:p>
        </p:txBody>
      </p:sp>
      <p:pic>
        <p:nvPicPr>
          <p:cNvPr id="5122" name="Picture 2" descr="Logo">
            <a:extLst>
              <a:ext uri="{FF2B5EF4-FFF2-40B4-BE49-F238E27FC236}">
                <a16:creationId xmlns:a16="http://schemas.microsoft.com/office/drawing/2014/main" id="{2B6C782B-EBB3-1B01-AC60-659BBB1622EB}"/>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263682" y="5640498"/>
            <a:ext cx="1905403" cy="73163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C63DB7C-17D0-A1D3-3B69-BC8835C00736}"/>
              </a:ext>
            </a:extLst>
          </p:cNvPr>
          <p:cNvSpPr txBox="1"/>
          <p:nvPr/>
        </p:nvSpPr>
        <p:spPr>
          <a:xfrm>
            <a:off x="3169085" y="2601923"/>
            <a:ext cx="4822521" cy="1107996"/>
          </a:xfrm>
          <a:prstGeom prst="rect">
            <a:avLst/>
          </a:prstGeom>
          <a:noFill/>
        </p:spPr>
        <p:txBody>
          <a:bodyPr wrap="square" rtlCol="0">
            <a:spAutoFit/>
          </a:bodyPr>
          <a:lstStyle/>
          <a:p>
            <a:r>
              <a:rPr lang="en-US" sz="6600" dirty="0"/>
              <a:t>Stay Curious!</a:t>
            </a:r>
          </a:p>
        </p:txBody>
      </p:sp>
    </p:spTree>
    <p:extLst>
      <p:ext uri="{BB962C8B-B14F-4D97-AF65-F5344CB8AC3E}">
        <p14:creationId xmlns:p14="http://schemas.microsoft.com/office/powerpoint/2010/main" val="3073160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611A1-52FC-5E8E-66E2-6B86797AA201}"/>
              </a:ext>
            </a:extLst>
          </p:cNvPr>
          <p:cNvSpPr>
            <a:spLocks noGrp="1"/>
          </p:cNvSpPr>
          <p:nvPr>
            <p:ph type="title"/>
          </p:nvPr>
        </p:nvSpPr>
        <p:spPr/>
        <p:txBody>
          <a:bodyPr/>
          <a:lstStyle/>
          <a:p>
            <a:r>
              <a:rPr lang="en-US" dirty="0"/>
              <a:t>I Love Educational Robots!</a:t>
            </a:r>
          </a:p>
        </p:txBody>
      </p:sp>
      <p:sp>
        <p:nvSpPr>
          <p:cNvPr id="4" name="Slide Number Placeholder 3">
            <a:extLst>
              <a:ext uri="{FF2B5EF4-FFF2-40B4-BE49-F238E27FC236}">
                <a16:creationId xmlns:a16="http://schemas.microsoft.com/office/drawing/2014/main" id="{27FD0DE4-2809-F1F7-6B5D-53C64568D6F0}"/>
              </a:ext>
            </a:extLst>
          </p:cNvPr>
          <p:cNvSpPr>
            <a:spLocks noGrp="1"/>
          </p:cNvSpPr>
          <p:nvPr>
            <p:ph type="sldNum" sz="quarter" idx="12"/>
          </p:nvPr>
        </p:nvSpPr>
        <p:spPr/>
        <p:txBody>
          <a:bodyPr/>
          <a:lstStyle/>
          <a:p>
            <a:fld id="{5FD72B90-626E-4548-9F74-AFBC6F6DD5DE}" type="slidenum">
              <a:rPr lang="en-US" smtClean="0"/>
              <a:t>4</a:t>
            </a:fld>
            <a:endParaRPr lang="en-US"/>
          </a:p>
        </p:txBody>
      </p:sp>
      <p:pic>
        <p:nvPicPr>
          <p:cNvPr id="4098" name="Picture 2" descr="Sustainable Classroom Robots. What upgrading my robots taught me… | by Dan  McCreary | Medium">
            <a:extLst>
              <a:ext uri="{FF2B5EF4-FFF2-40B4-BE49-F238E27FC236}">
                <a16:creationId xmlns:a16="http://schemas.microsoft.com/office/drawing/2014/main" id="{66A8C7C6-AE7F-7930-E265-FEB7DDA6048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523066" y="1244001"/>
            <a:ext cx="6966041" cy="5224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7137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9C27A-5CD0-CC80-84BA-11ED0CDC497A}"/>
              </a:ext>
            </a:extLst>
          </p:cNvPr>
          <p:cNvSpPr>
            <a:spLocks noGrp="1"/>
          </p:cNvSpPr>
          <p:nvPr>
            <p:ph type="title"/>
          </p:nvPr>
        </p:nvSpPr>
        <p:spPr>
          <a:xfrm>
            <a:off x="419728" y="66951"/>
            <a:ext cx="10515600" cy="1325563"/>
          </a:xfrm>
        </p:spPr>
        <p:txBody>
          <a:bodyPr/>
          <a:lstStyle/>
          <a:p>
            <a:r>
              <a:rPr lang="en-US" b="1" dirty="0"/>
              <a:t>Content Generation and Summarization</a:t>
            </a:r>
          </a:p>
        </p:txBody>
      </p:sp>
      <p:pic>
        <p:nvPicPr>
          <p:cNvPr id="4" name="Picture 3">
            <a:extLst>
              <a:ext uri="{FF2B5EF4-FFF2-40B4-BE49-F238E27FC236}">
                <a16:creationId xmlns:a16="http://schemas.microsoft.com/office/drawing/2014/main" id="{3CF21041-57F8-1180-224A-99F4120DF802}"/>
              </a:ext>
            </a:extLst>
          </p:cNvPr>
          <p:cNvPicPr>
            <a:picLocks noChangeAspect="1"/>
          </p:cNvPicPr>
          <p:nvPr/>
        </p:nvPicPr>
        <p:blipFill>
          <a:blip r:embed="rId2"/>
          <a:stretch>
            <a:fillRect/>
          </a:stretch>
        </p:blipFill>
        <p:spPr>
          <a:xfrm>
            <a:off x="1256672" y="1348455"/>
            <a:ext cx="9684987" cy="5190457"/>
          </a:xfrm>
          <a:prstGeom prst="rect">
            <a:avLst/>
          </a:prstGeom>
        </p:spPr>
      </p:pic>
      <p:sp>
        <p:nvSpPr>
          <p:cNvPr id="3" name="Slide Number Placeholder 2">
            <a:extLst>
              <a:ext uri="{FF2B5EF4-FFF2-40B4-BE49-F238E27FC236}">
                <a16:creationId xmlns:a16="http://schemas.microsoft.com/office/drawing/2014/main" id="{609F56E4-9C45-4DA3-71D3-CE7E98E35316}"/>
              </a:ext>
            </a:extLst>
          </p:cNvPr>
          <p:cNvSpPr>
            <a:spLocks noGrp="1"/>
          </p:cNvSpPr>
          <p:nvPr>
            <p:ph type="sldNum" sz="quarter" idx="12"/>
          </p:nvPr>
        </p:nvSpPr>
        <p:spPr/>
        <p:txBody>
          <a:bodyPr/>
          <a:lstStyle/>
          <a:p>
            <a:fld id="{5FD72B90-626E-4548-9F74-AFBC6F6DD5DE}" type="slidenum">
              <a:rPr lang="en-US" smtClean="0"/>
              <a:t>5</a:t>
            </a:fld>
            <a:endParaRPr lang="en-US"/>
          </a:p>
        </p:txBody>
      </p:sp>
    </p:spTree>
    <p:extLst>
      <p:ext uri="{BB962C8B-B14F-4D97-AF65-F5344CB8AC3E}">
        <p14:creationId xmlns:p14="http://schemas.microsoft.com/office/powerpoint/2010/main" val="3525477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FC8B2-7C15-272A-818D-EF7AE573BE67}"/>
              </a:ext>
            </a:extLst>
          </p:cNvPr>
          <p:cNvSpPr>
            <a:spLocks noGrp="1"/>
          </p:cNvSpPr>
          <p:nvPr>
            <p:ph type="title"/>
          </p:nvPr>
        </p:nvSpPr>
        <p:spPr/>
        <p:txBody>
          <a:bodyPr/>
          <a:lstStyle/>
          <a:p>
            <a:r>
              <a:rPr lang="en-US" sz="4400" b="1" dirty="0"/>
              <a:t>Learning 2000 Years Ago</a:t>
            </a:r>
            <a:endParaRPr lang="en-US" dirty="0"/>
          </a:p>
        </p:txBody>
      </p:sp>
      <p:sp>
        <p:nvSpPr>
          <p:cNvPr id="3" name="Content Placeholder 2">
            <a:extLst>
              <a:ext uri="{FF2B5EF4-FFF2-40B4-BE49-F238E27FC236}">
                <a16:creationId xmlns:a16="http://schemas.microsoft.com/office/drawing/2014/main" id="{FC22A188-7B6A-89C8-3221-1C3A4E14D856}"/>
              </a:ext>
            </a:extLst>
          </p:cNvPr>
          <p:cNvSpPr>
            <a:spLocks noGrp="1"/>
          </p:cNvSpPr>
          <p:nvPr>
            <p:ph idx="1"/>
          </p:nvPr>
        </p:nvSpPr>
        <p:spPr>
          <a:xfrm>
            <a:off x="5257800" y="1417892"/>
            <a:ext cx="5847522" cy="4038600"/>
          </a:xfrm>
        </p:spPr>
        <p:txBody>
          <a:bodyPr>
            <a:normAutofit/>
          </a:bodyPr>
          <a:lstStyle/>
          <a:p>
            <a:r>
              <a:rPr lang="en-US" dirty="0"/>
              <a:t>One teacher</a:t>
            </a:r>
          </a:p>
          <a:p>
            <a:r>
              <a:rPr lang="en-US" dirty="0"/>
              <a:t>One lecture</a:t>
            </a:r>
          </a:p>
          <a:p>
            <a:r>
              <a:rPr lang="en-US" dirty="0"/>
              <a:t>30 students</a:t>
            </a:r>
          </a:p>
        </p:txBody>
      </p:sp>
      <p:sp>
        <p:nvSpPr>
          <p:cNvPr id="6" name="Slide Number Placeholder 5">
            <a:extLst>
              <a:ext uri="{FF2B5EF4-FFF2-40B4-BE49-F238E27FC236}">
                <a16:creationId xmlns:a16="http://schemas.microsoft.com/office/drawing/2014/main" id="{4F285F1D-8442-A066-6E5F-2237F4A93FC6}"/>
              </a:ext>
            </a:extLst>
          </p:cNvPr>
          <p:cNvSpPr>
            <a:spLocks noGrp="1"/>
          </p:cNvSpPr>
          <p:nvPr>
            <p:ph type="sldNum" sz="quarter" idx="12"/>
          </p:nvPr>
        </p:nvSpPr>
        <p:spPr/>
        <p:txBody>
          <a:bodyPr/>
          <a:lstStyle/>
          <a:p>
            <a:fld id="{E4E17628-BB69-494D-BA8C-C14032583637}" type="slidenum">
              <a:rPr lang="en-US" smtClean="0"/>
              <a:t>6</a:t>
            </a:fld>
            <a:endParaRPr lang="en-US"/>
          </a:p>
        </p:txBody>
      </p:sp>
      <p:pic>
        <p:nvPicPr>
          <p:cNvPr id="7" name="Picture 6">
            <a:extLst>
              <a:ext uri="{FF2B5EF4-FFF2-40B4-BE49-F238E27FC236}">
                <a16:creationId xmlns:a16="http://schemas.microsoft.com/office/drawing/2014/main" id="{DD8A8749-0CC2-AFE1-E318-F760DA2E8EF1}"/>
              </a:ext>
            </a:extLst>
          </p:cNvPr>
          <p:cNvPicPr>
            <a:picLocks noChangeAspect="1"/>
          </p:cNvPicPr>
          <p:nvPr/>
        </p:nvPicPr>
        <p:blipFill>
          <a:blip r:embed="rId2"/>
          <a:stretch>
            <a:fillRect/>
          </a:stretch>
        </p:blipFill>
        <p:spPr>
          <a:xfrm>
            <a:off x="762000" y="1417892"/>
            <a:ext cx="4114800" cy="4038600"/>
          </a:xfrm>
          <a:prstGeom prst="rect">
            <a:avLst/>
          </a:prstGeom>
        </p:spPr>
      </p:pic>
    </p:spTree>
    <p:extLst>
      <p:ext uri="{BB962C8B-B14F-4D97-AF65-F5344CB8AC3E}">
        <p14:creationId xmlns:p14="http://schemas.microsoft.com/office/powerpoint/2010/main" val="2862409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65B6A-B2CE-9238-4DDD-6EB1D2ED7E1B}"/>
              </a:ext>
            </a:extLst>
          </p:cNvPr>
          <p:cNvSpPr>
            <a:spLocks noGrp="1"/>
          </p:cNvSpPr>
          <p:nvPr>
            <p:ph type="title"/>
          </p:nvPr>
        </p:nvSpPr>
        <p:spPr/>
        <p:txBody>
          <a:bodyPr/>
          <a:lstStyle/>
          <a:p>
            <a:r>
              <a:rPr lang="en-US" b="1" dirty="0"/>
              <a:t>Inspired by Science Fiction</a:t>
            </a:r>
          </a:p>
        </p:txBody>
      </p:sp>
      <p:sp>
        <p:nvSpPr>
          <p:cNvPr id="3" name="Content Placeholder 2">
            <a:extLst>
              <a:ext uri="{FF2B5EF4-FFF2-40B4-BE49-F238E27FC236}">
                <a16:creationId xmlns:a16="http://schemas.microsoft.com/office/drawing/2014/main" id="{8115AB29-7BB5-C585-C4DB-E726B2E2A212}"/>
              </a:ext>
            </a:extLst>
          </p:cNvPr>
          <p:cNvSpPr>
            <a:spLocks noGrp="1"/>
          </p:cNvSpPr>
          <p:nvPr>
            <p:ph idx="1"/>
          </p:nvPr>
        </p:nvSpPr>
        <p:spPr>
          <a:xfrm>
            <a:off x="3936227" y="1457080"/>
            <a:ext cx="7168775" cy="4307902"/>
          </a:xfrm>
        </p:spPr>
        <p:txBody>
          <a:bodyPr/>
          <a:lstStyle/>
          <a:p>
            <a:r>
              <a:rPr lang="en-US" b="1" dirty="0"/>
              <a:t>Diamond Age - A Young Lady’s Illustrated Primer </a:t>
            </a:r>
            <a:r>
              <a:rPr lang="en-US" dirty="0"/>
              <a:t>is a landmark 1995, Neal Stevenson cyberpunk novel</a:t>
            </a:r>
          </a:p>
          <a:p>
            <a:r>
              <a:rPr lang="en-US" dirty="0"/>
              <a:t>The intelligent agent is called “The Primer”</a:t>
            </a:r>
          </a:p>
          <a:p>
            <a:r>
              <a:rPr lang="en-US" dirty="0"/>
              <a:t>It takes the form of a tablet that continually generates customized illustrated stories for a young girl to help her learn</a:t>
            </a:r>
          </a:p>
          <a:p>
            <a:r>
              <a:rPr lang="en-US" dirty="0"/>
              <a:t>Customized contextual storytelling is a critical component of its strategy</a:t>
            </a:r>
          </a:p>
        </p:txBody>
      </p:sp>
      <p:sp>
        <p:nvSpPr>
          <p:cNvPr id="4" name="Slide Number Placeholder 3">
            <a:extLst>
              <a:ext uri="{FF2B5EF4-FFF2-40B4-BE49-F238E27FC236}">
                <a16:creationId xmlns:a16="http://schemas.microsoft.com/office/drawing/2014/main" id="{7EF1FFF1-BF18-1D90-3B03-A483D5A74E3B}"/>
              </a:ext>
            </a:extLst>
          </p:cNvPr>
          <p:cNvSpPr>
            <a:spLocks noGrp="1"/>
          </p:cNvSpPr>
          <p:nvPr>
            <p:ph type="sldNum" sz="quarter" idx="12"/>
          </p:nvPr>
        </p:nvSpPr>
        <p:spPr/>
        <p:txBody>
          <a:bodyPr/>
          <a:lstStyle/>
          <a:p>
            <a:fld id="{5FD72B90-626E-4548-9F74-AFBC6F6DD5DE}" type="slidenum">
              <a:rPr lang="en-US" smtClean="0"/>
              <a:t>7</a:t>
            </a:fld>
            <a:endParaRPr lang="en-US"/>
          </a:p>
        </p:txBody>
      </p:sp>
      <p:pic>
        <p:nvPicPr>
          <p:cNvPr id="8194" name="Picture 2">
            <a:extLst>
              <a:ext uri="{FF2B5EF4-FFF2-40B4-BE49-F238E27FC236}">
                <a16:creationId xmlns:a16="http://schemas.microsoft.com/office/drawing/2014/main" id="{37F0B163-E826-7565-4DE7-9C79C4E56AC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10208" y="1403350"/>
            <a:ext cx="2860953" cy="42914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BAB4222-6FA4-076D-6D36-6F75BC4824FF}"/>
              </a:ext>
            </a:extLst>
          </p:cNvPr>
          <p:cNvSpPr txBox="1"/>
          <p:nvPr/>
        </p:nvSpPr>
        <p:spPr>
          <a:xfrm>
            <a:off x="1427133" y="5849976"/>
            <a:ext cx="8963159" cy="369332"/>
          </a:xfrm>
          <a:prstGeom prst="rect">
            <a:avLst/>
          </a:prstGeom>
          <a:noFill/>
        </p:spPr>
        <p:txBody>
          <a:bodyPr wrap="none" rtlCol="0">
            <a:spAutoFit/>
          </a:bodyPr>
          <a:lstStyle/>
          <a:p>
            <a:r>
              <a:rPr lang="en-US" dirty="0"/>
              <a:t>https://</a:t>
            </a:r>
            <a:r>
              <a:rPr lang="en-US" dirty="0" err="1"/>
              <a:t>dmccreary.medium.com</a:t>
            </a:r>
            <a:r>
              <a:rPr lang="en-US" dirty="0"/>
              <a:t>/chatgpt-brings-us-closer-to-the-diamond-age-b1469bee4949</a:t>
            </a:r>
          </a:p>
        </p:txBody>
      </p:sp>
    </p:spTree>
    <p:extLst>
      <p:ext uri="{BB962C8B-B14F-4D97-AF65-F5344CB8AC3E}">
        <p14:creationId xmlns:p14="http://schemas.microsoft.com/office/powerpoint/2010/main" val="2989669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D0DAB-7CD7-2B48-C72C-2286C3308430}"/>
              </a:ext>
            </a:extLst>
          </p:cNvPr>
          <p:cNvSpPr>
            <a:spLocks noGrp="1"/>
          </p:cNvSpPr>
          <p:nvPr>
            <p:ph type="title"/>
          </p:nvPr>
        </p:nvSpPr>
        <p:spPr/>
        <p:txBody>
          <a:bodyPr/>
          <a:lstStyle/>
          <a:p>
            <a:r>
              <a:rPr lang="en-US" dirty="0"/>
              <a:t>Consider the Modern Busy Teacher</a:t>
            </a:r>
          </a:p>
        </p:txBody>
      </p:sp>
      <p:sp>
        <p:nvSpPr>
          <p:cNvPr id="6" name="Content Placeholder 5">
            <a:extLst>
              <a:ext uri="{FF2B5EF4-FFF2-40B4-BE49-F238E27FC236}">
                <a16:creationId xmlns:a16="http://schemas.microsoft.com/office/drawing/2014/main" id="{58464ADB-FC34-7040-67F4-2493AD5CDEBC}"/>
              </a:ext>
            </a:extLst>
          </p:cNvPr>
          <p:cNvSpPr>
            <a:spLocks noGrp="1"/>
          </p:cNvSpPr>
          <p:nvPr>
            <p:ph idx="1"/>
          </p:nvPr>
        </p:nvSpPr>
        <p:spPr>
          <a:xfrm>
            <a:off x="589722" y="1338638"/>
            <a:ext cx="2713383" cy="1682858"/>
          </a:xfrm>
        </p:spPr>
        <p:txBody>
          <a:bodyPr/>
          <a:lstStyle/>
          <a:p>
            <a:r>
              <a:rPr lang="en-US" dirty="0"/>
              <a:t>One teacher</a:t>
            </a:r>
          </a:p>
          <a:p>
            <a:r>
              <a:rPr lang="en-US" dirty="0"/>
              <a:t>1 lesson plan</a:t>
            </a:r>
          </a:p>
          <a:p>
            <a:r>
              <a:rPr lang="en-US" dirty="0"/>
              <a:t>30 students</a:t>
            </a:r>
          </a:p>
        </p:txBody>
      </p:sp>
      <p:sp>
        <p:nvSpPr>
          <p:cNvPr id="4" name="Slide Number Placeholder 3">
            <a:extLst>
              <a:ext uri="{FF2B5EF4-FFF2-40B4-BE49-F238E27FC236}">
                <a16:creationId xmlns:a16="http://schemas.microsoft.com/office/drawing/2014/main" id="{396B07F1-11DF-DF27-CAEA-1FCBAC688250}"/>
              </a:ext>
            </a:extLst>
          </p:cNvPr>
          <p:cNvSpPr>
            <a:spLocks noGrp="1"/>
          </p:cNvSpPr>
          <p:nvPr>
            <p:ph type="sldNum" sz="quarter" idx="12"/>
          </p:nvPr>
        </p:nvSpPr>
        <p:spPr>
          <a:xfrm>
            <a:off x="8752505" y="6106550"/>
            <a:ext cx="2743200" cy="365125"/>
          </a:xfrm>
        </p:spPr>
        <p:txBody>
          <a:bodyPr/>
          <a:lstStyle/>
          <a:p>
            <a:fld id="{E4E17628-BB69-494D-BA8C-C14032583637}" type="slidenum">
              <a:rPr lang="en-US" smtClean="0"/>
              <a:t>8</a:t>
            </a:fld>
            <a:endParaRPr lang="en-US"/>
          </a:p>
        </p:txBody>
      </p:sp>
      <p:pic>
        <p:nvPicPr>
          <p:cNvPr id="5" name="Picture 4">
            <a:extLst>
              <a:ext uri="{FF2B5EF4-FFF2-40B4-BE49-F238E27FC236}">
                <a16:creationId xmlns:a16="http://schemas.microsoft.com/office/drawing/2014/main" id="{DDFE8ABC-C7EA-A40E-59D2-245AD237A61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75581" y="1273863"/>
            <a:ext cx="1238214" cy="1682858"/>
          </a:xfrm>
          <a:prstGeom prst="rect">
            <a:avLst/>
          </a:prstGeom>
        </p:spPr>
      </p:pic>
      <p:pic>
        <p:nvPicPr>
          <p:cNvPr id="9" name="Picture 8">
            <a:extLst>
              <a:ext uri="{FF2B5EF4-FFF2-40B4-BE49-F238E27FC236}">
                <a16:creationId xmlns:a16="http://schemas.microsoft.com/office/drawing/2014/main" id="{2E3E31C4-91AC-7786-20BD-48CEC90F99A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7959" y="3270415"/>
            <a:ext cx="796295" cy="970722"/>
          </a:xfrm>
          <a:prstGeom prst="rect">
            <a:avLst/>
          </a:prstGeom>
        </p:spPr>
      </p:pic>
      <p:pic>
        <p:nvPicPr>
          <p:cNvPr id="10" name="Picture 9">
            <a:extLst>
              <a:ext uri="{FF2B5EF4-FFF2-40B4-BE49-F238E27FC236}">
                <a16:creationId xmlns:a16="http://schemas.microsoft.com/office/drawing/2014/main" id="{C55412D5-3B14-3F97-B34A-2166EA2C856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68255" y="3270415"/>
            <a:ext cx="796295" cy="970722"/>
          </a:xfrm>
          <a:prstGeom prst="rect">
            <a:avLst/>
          </a:prstGeom>
        </p:spPr>
      </p:pic>
      <p:pic>
        <p:nvPicPr>
          <p:cNvPr id="11" name="Picture 10">
            <a:extLst>
              <a:ext uri="{FF2B5EF4-FFF2-40B4-BE49-F238E27FC236}">
                <a16:creationId xmlns:a16="http://schemas.microsoft.com/office/drawing/2014/main" id="{3ACDF355-61A8-9038-3CCD-EFF650C6C24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08551" y="3270415"/>
            <a:ext cx="796295" cy="970722"/>
          </a:xfrm>
          <a:prstGeom prst="rect">
            <a:avLst/>
          </a:prstGeom>
        </p:spPr>
      </p:pic>
      <p:pic>
        <p:nvPicPr>
          <p:cNvPr id="12" name="Picture 11">
            <a:extLst>
              <a:ext uri="{FF2B5EF4-FFF2-40B4-BE49-F238E27FC236}">
                <a16:creationId xmlns:a16="http://schemas.microsoft.com/office/drawing/2014/main" id="{975A30FD-0628-43E1-0268-DF7CA33F1A3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5303" y="3270415"/>
            <a:ext cx="796295" cy="970722"/>
          </a:xfrm>
          <a:prstGeom prst="rect">
            <a:avLst/>
          </a:prstGeom>
        </p:spPr>
      </p:pic>
      <p:pic>
        <p:nvPicPr>
          <p:cNvPr id="13" name="Picture 12">
            <a:extLst>
              <a:ext uri="{FF2B5EF4-FFF2-40B4-BE49-F238E27FC236}">
                <a16:creationId xmlns:a16="http://schemas.microsoft.com/office/drawing/2014/main" id="{CB71FCBB-8E7E-08FE-3067-C8C4618712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2055" y="3270415"/>
            <a:ext cx="796295" cy="970722"/>
          </a:xfrm>
          <a:prstGeom prst="rect">
            <a:avLst/>
          </a:prstGeom>
        </p:spPr>
      </p:pic>
      <p:pic>
        <p:nvPicPr>
          <p:cNvPr id="14" name="Picture 13">
            <a:extLst>
              <a:ext uri="{FF2B5EF4-FFF2-40B4-BE49-F238E27FC236}">
                <a16:creationId xmlns:a16="http://schemas.microsoft.com/office/drawing/2014/main" id="{42C675AB-CA99-F779-4A60-EACEAB8728A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98807" y="3270415"/>
            <a:ext cx="796295" cy="970722"/>
          </a:xfrm>
          <a:prstGeom prst="rect">
            <a:avLst/>
          </a:prstGeom>
        </p:spPr>
      </p:pic>
      <p:pic>
        <p:nvPicPr>
          <p:cNvPr id="15" name="Picture 14">
            <a:extLst>
              <a:ext uri="{FF2B5EF4-FFF2-40B4-BE49-F238E27FC236}">
                <a16:creationId xmlns:a16="http://schemas.microsoft.com/office/drawing/2014/main" id="{0B070860-A0D0-AF32-B1DD-0CD6F709FCB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39103" y="3270415"/>
            <a:ext cx="796295" cy="970722"/>
          </a:xfrm>
          <a:prstGeom prst="rect">
            <a:avLst/>
          </a:prstGeom>
        </p:spPr>
      </p:pic>
      <p:pic>
        <p:nvPicPr>
          <p:cNvPr id="16" name="Picture 15">
            <a:extLst>
              <a:ext uri="{FF2B5EF4-FFF2-40B4-BE49-F238E27FC236}">
                <a16:creationId xmlns:a16="http://schemas.microsoft.com/office/drawing/2014/main" id="{ED20ADEF-DF20-E857-EFA1-BBBAD37D78B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79399" y="3270415"/>
            <a:ext cx="796295" cy="970722"/>
          </a:xfrm>
          <a:prstGeom prst="rect">
            <a:avLst/>
          </a:prstGeom>
        </p:spPr>
      </p:pic>
      <p:pic>
        <p:nvPicPr>
          <p:cNvPr id="17" name="Picture 16">
            <a:extLst>
              <a:ext uri="{FF2B5EF4-FFF2-40B4-BE49-F238E27FC236}">
                <a16:creationId xmlns:a16="http://schemas.microsoft.com/office/drawing/2014/main" id="{4E401148-15BA-DC8E-771B-05ECC5A0851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76151" y="3270415"/>
            <a:ext cx="796295" cy="970722"/>
          </a:xfrm>
          <a:prstGeom prst="rect">
            <a:avLst/>
          </a:prstGeom>
        </p:spPr>
      </p:pic>
      <p:pic>
        <p:nvPicPr>
          <p:cNvPr id="18" name="Picture 17">
            <a:extLst>
              <a:ext uri="{FF2B5EF4-FFF2-40B4-BE49-F238E27FC236}">
                <a16:creationId xmlns:a16="http://schemas.microsoft.com/office/drawing/2014/main" id="{4E3B189E-AF62-80D1-24FE-8B34089B90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72903" y="3270415"/>
            <a:ext cx="796295" cy="970722"/>
          </a:xfrm>
          <a:prstGeom prst="rect">
            <a:avLst/>
          </a:prstGeom>
        </p:spPr>
      </p:pic>
      <p:pic>
        <p:nvPicPr>
          <p:cNvPr id="19" name="Picture 18">
            <a:extLst>
              <a:ext uri="{FF2B5EF4-FFF2-40B4-BE49-F238E27FC236}">
                <a16:creationId xmlns:a16="http://schemas.microsoft.com/office/drawing/2014/main" id="{1F940C33-54CA-B1DE-7E04-E2D5BD693D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4310" y="4309055"/>
            <a:ext cx="796295" cy="970722"/>
          </a:xfrm>
          <a:prstGeom prst="rect">
            <a:avLst/>
          </a:prstGeom>
        </p:spPr>
      </p:pic>
      <p:pic>
        <p:nvPicPr>
          <p:cNvPr id="20" name="Picture 19">
            <a:extLst>
              <a:ext uri="{FF2B5EF4-FFF2-40B4-BE49-F238E27FC236}">
                <a16:creationId xmlns:a16="http://schemas.microsoft.com/office/drawing/2014/main" id="{F383249B-0D7D-BCE3-4940-54A052B3C9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64606" y="4309055"/>
            <a:ext cx="796295" cy="970722"/>
          </a:xfrm>
          <a:prstGeom prst="rect">
            <a:avLst/>
          </a:prstGeom>
        </p:spPr>
      </p:pic>
      <p:pic>
        <p:nvPicPr>
          <p:cNvPr id="21" name="Picture 20">
            <a:extLst>
              <a:ext uri="{FF2B5EF4-FFF2-40B4-BE49-F238E27FC236}">
                <a16:creationId xmlns:a16="http://schemas.microsoft.com/office/drawing/2014/main" id="{59F810A3-C56F-8996-EB47-E81C0A368DF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04902" y="4309055"/>
            <a:ext cx="796295" cy="970722"/>
          </a:xfrm>
          <a:prstGeom prst="rect">
            <a:avLst/>
          </a:prstGeom>
        </p:spPr>
      </p:pic>
      <p:pic>
        <p:nvPicPr>
          <p:cNvPr id="22" name="Picture 21">
            <a:extLst>
              <a:ext uri="{FF2B5EF4-FFF2-40B4-BE49-F238E27FC236}">
                <a16:creationId xmlns:a16="http://schemas.microsoft.com/office/drawing/2014/main" id="{6C6192ED-5F8A-863D-E3A3-BB55C9AEC86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1654" y="4309055"/>
            <a:ext cx="796295" cy="970722"/>
          </a:xfrm>
          <a:prstGeom prst="rect">
            <a:avLst/>
          </a:prstGeom>
        </p:spPr>
      </p:pic>
      <p:pic>
        <p:nvPicPr>
          <p:cNvPr id="23" name="Picture 22">
            <a:extLst>
              <a:ext uri="{FF2B5EF4-FFF2-40B4-BE49-F238E27FC236}">
                <a16:creationId xmlns:a16="http://schemas.microsoft.com/office/drawing/2014/main" id="{8C13C822-8696-9922-694B-877386F636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98406" y="4309055"/>
            <a:ext cx="796295" cy="970722"/>
          </a:xfrm>
          <a:prstGeom prst="rect">
            <a:avLst/>
          </a:prstGeom>
        </p:spPr>
      </p:pic>
      <p:pic>
        <p:nvPicPr>
          <p:cNvPr id="24" name="Picture 23">
            <a:extLst>
              <a:ext uri="{FF2B5EF4-FFF2-40B4-BE49-F238E27FC236}">
                <a16:creationId xmlns:a16="http://schemas.microsoft.com/office/drawing/2014/main" id="{2D57C9B1-EC8F-11C2-F28F-417986A665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95158" y="4309055"/>
            <a:ext cx="796295" cy="970722"/>
          </a:xfrm>
          <a:prstGeom prst="rect">
            <a:avLst/>
          </a:prstGeom>
        </p:spPr>
      </p:pic>
      <p:pic>
        <p:nvPicPr>
          <p:cNvPr id="25" name="Picture 24">
            <a:extLst>
              <a:ext uri="{FF2B5EF4-FFF2-40B4-BE49-F238E27FC236}">
                <a16:creationId xmlns:a16="http://schemas.microsoft.com/office/drawing/2014/main" id="{4FF19565-3F59-6121-A89E-787A888E707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35454" y="4309055"/>
            <a:ext cx="796295" cy="970722"/>
          </a:xfrm>
          <a:prstGeom prst="rect">
            <a:avLst/>
          </a:prstGeom>
        </p:spPr>
      </p:pic>
      <p:pic>
        <p:nvPicPr>
          <p:cNvPr id="26" name="Picture 25">
            <a:extLst>
              <a:ext uri="{FF2B5EF4-FFF2-40B4-BE49-F238E27FC236}">
                <a16:creationId xmlns:a16="http://schemas.microsoft.com/office/drawing/2014/main" id="{14773C8F-61E0-FF8F-18DB-08495E0D03B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75750" y="4309055"/>
            <a:ext cx="796295" cy="970722"/>
          </a:xfrm>
          <a:prstGeom prst="rect">
            <a:avLst/>
          </a:prstGeom>
        </p:spPr>
      </p:pic>
      <p:pic>
        <p:nvPicPr>
          <p:cNvPr id="27" name="Picture 26">
            <a:extLst>
              <a:ext uri="{FF2B5EF4-FFF2-40B4-BE49-F238E27FC236}">
                <a16:creationId xmlns:a16="http://schemas.microsoft.com/office/drawing/2014/main" id="{6542A8CC-331C-7E73-9F44-E6AD61D6C3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72502" y="4309055"/>
            <a:ext cx="796295" cy="970722"/>
          </a:xfrm>
          <a:prstGeom prst="rect">
            <a:avLst/>
          </a:prstGeom>
        </p:spPr>
      </p:pic>
      <p:pic>
        <p:nvPicPr>
          <p:cNvPr id="28" name="Picture 27">
            <a:extLst>
              <a:ext uri="{FF2B5EF4-FFF2-40B4-BE49-F238E27FC236}">
                <a16:creationId xmlns:a16="http://schemas.microsoft.com/office/drawing/2014/main" id="{1CB2766E-2767-290F-C9E7-E045495D9F1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69254" y="4309055"/>
            <a:ext cx="796295" cy="970722"/>
          </a:xfrm>
          <a:prstGeom prst="rect">
            <a:avLst/>
          </a:prstGeom>
        </p:spPr>
      </p:pic>
      <p:pic>
        <p:nvPicPr>
          <p:cNvPr id="29" name="Picture 28">
            <a:extLst>
              <a:ext uri="{FF2B5EF4-FFF2-40B4-BE49-F238E27FC236}">
                <a16:creationId xmlns:a16="http://schemas.microsoft.com/office/drawing/2014/main" id="{72BEEE08-BF5B-1218-7C05-EC5C26820B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4310" y="5352835"/>
            <a:ext cx="796295" cy="970722"/>
          </a:xfrm>
          <a:prstGeom prst="rect">
            <a:avLst/>
          </a:prstGeom>
        </p:spPr>
      </p:pic>
      <p:pic>
        <p:nvPicPr>
          <p:cNvPr id="30" name="Picture 29">
            <a:extLst>
              <a:ext uri="{FF2B5EF4-FFF2-40B4-BE49-F238E27FC236}">
                <a16:creationId xmlns:a16="http://schemas.microsoft.com/office/drawing/2014/main" id="{419EC6FB-DBCC-037E-146F-AC56370EA7F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64606" y="5352835"/>
            <a:ext cx="796295" cy="970722"/>
          </a:xfrm>
          <a:prstGeom prst="rect">
            <a:avLst/>
          </a:prstGeom>
        </p:spPr>
      </p:pic>
      <p:pic>
        <p:nvPicPr>
          <p:cNvPr id="31" name="Picture 30">
            <a:extLst>
              <a:ext uri="{FF2B5EF4-FFF2-40B4-BE49-F238E27FC236}">
                <a16:creationId xmlns:a16="http://schemas.microsoft.com/office/drawing/2014/main" id="{664B40FD-73B4-B50F-00FD-15D002D10EE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04902" y="5352835"/>
            <a:ext cx="796295" cy="970722"/>
          </a:xfrm>
          <a:prstGeom prst="rect">
            <a:avLst/>
          </a:prstGeom>
        </p:spPr>
      </p:pic>
      <p:pic>
        <p:nvPicPr>
          <p:cNvPr id="32" name="Picture 31">
            <a:extLst>
              <a:ext uri="{FF2B5EF4-FFF2-40B4-BE49-F238E27FC236}">
                <a16:creationId xmlns:a16="http://schemas.microsoft.com/office/drawing/2014/main" id="{930C7880-6F0E-1DD7-5E8F-7E09172502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1654" y="5352835"/>
            <a:ext cx="796295" cy="970722"/>
          </a:xfrm>
          <a:prstGeom prst="rect">
            <a:avLst/>
          </a:prstGeom>
        </p:spPr>
      </p:pic>
      <p:pic>
        <p:nvPicPr>
          <p:cNvPr id="33" name="Picture 32">
            <a:extLst>
              <a:ext uri="{FF2B5EF4-FFF2-40B4-BE49-F238E27FC236}">
                <a16:creationId xmlns:a16="http://schemas.microsoft.com/office/drawing/2014/main" id="{C2D086DB-E07E-9BDA-56C8-50D41FC855B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98406" y="5352835"/>
            <a:ext cx="796295" cy="970722"/>
          </a:xfrm>
          <a:prstGeom prst="rect">
            <a:avLst/>
          </a:prstGeom>
        </p:spPr>
      </p:pic>
      <p:pic>
        <p:nvPicPr>
          <p:cNvPr id="34" name="Picture 33">
            <a:extLst>
              <a:ext uri="{FF2B5EF4-FFF2-40B4-BE49-F238E27FC236}">
                <a16:creationId xmlns:a16="http://schemas.microsoft.com/office/drawing/2014/main" id="{9D0A92D5-AB1D-2008-ACCE-38E56A9BFCD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95158" y="5352835"/>
            <a:ext cx="796295" cy="970722"/>
          </a:xfrm>
          <a:prstGeom prst="rect">
            <a:avLst/>
          </a:prstGeom>
        </p:spPr>
      </p:pic>
      <p:pic>
        <p:nvPicPr>
          <p:cNvPr id="35" name="Picture 34">
            <a:extLst>
              <a:ext uri="{FF2B5EF4-FFF2-40B4-BE49-F238E27FC236}">
                <a16:creationId xmlns:a16="http://schemas.microsoft.com/office/drawing/2014/main" id="{6BD6F7BD-E026-F06A-88C8-3220F322C2C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35454" y="5352835"/>
            <a:ext cx="796295" cy="970722"/>
          </a:xfrm>
          <a:prstGeom prst="rect">
            <a:avLst/>
          </a:prstGeom>
        </p:spPr>
      </p:pic>
      <p:pic>
        <p:nvPicPr>
          <p:cNvPr id="36" name="Picture 35">
            <a:extLst>
              <a:ext uri="{FF2B5EF4-FFF2-40B4-BE49-F238E27FC236}">
                <a16:creationId xmlns:a16="http://schemas.microsoft.com/office/drawing/2014/main" id="{9DCB1CBE-B9EC-C2C8-3C49-0BA7C5A72B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75750" y="5352835"/>
            <a:ext cx="796295" cy="970722"/>
          </a:xfrm>
          <a:prstGeom prst="rect">
            <a:avLst/>
          </a:prstGeom>
        </p:spPr>
      </p:pic>
      <p:pic>
        <p:nvPicPr>
          <p:cNvPr id="37" name="Picture 36">
            <a:extLst>
              <a:ext uri="{FF2B5EF4-FFF2-40B4-BE49-F238E27FC236}">
                <a16:creationId xmlns:a16="http://schemas.microsoft.com/office/drawing/2014/main" id="{BB1A747E-FAC7-B294-6862-5ECFCEC1964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72502" y="5352835"/>
            <a:ext cx="796295" cy="970722"/>
          </a:xfrm>
          <a:prstGeom prst="rect">
            <a:avLst/>
          </a:prstGeom>
        </p:spPr>
      </p:pic>
      <p:pic>
        <p:nvPicPr>
          <p:cNvPr id="38" name="Picture 37">
            <a:extLst>
              <a:ext uri="{FF2B5EF4-FFF2-40B4-BE49-F238E27FC236}">
                <a16:creationId xmlns:a16="http://schemas.microsoft.com/office/drawing/2014/main" id="{83C4F894-0959-6E59-F597-03C3CF7014D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69254" y="5352835"/>
            <a:ext cx="796295" cy="970722"/>
          </a:xfrm>
          <a:prstGeom prst="rect">
            <a:avLst/>
          </a:prstGeom>
        </p:spPr>
      </p:pic>
    </p:spTree>
    <p:extLst>
      <p:ext uri="{BB962C8B-B14F-4D97-AF65-F5344CB8AC3E}">
        <p14:creationId xmlns:p14="http://schemas.microsoft.com/office/powerpoint/2010/main" val="1283082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54933-EF00-8B88-2FF2-AC1F4C5C2CAA}"/>
              </a:ext>
            </a:extLst>
          </p:cNvPr>
          <p:cNvSpPr>
            <a:spLocks noGrp="1"/>
          </p:cNvSpPr>
          <p:nvPr>
            <p:ph type="title"/>
          </p:nvPr>
        </p:nvSpPr>
        <p:spPr/>
        <p:txBody>
          <a:bodyPr/>
          <a:lstStyle/>
          <a:p>
            <a:r>
              <a:rPr lang="en-US" dirty="0"/>
              <a:t>Fact: No Two Students are Alike</a:t>
            </a:r>
          </a:p>
        </p:txBody>
      </p:sp>
      <p:sp>
        <p:nvSpPr>
          <p:cNvPr id="3" name="Content Placeholder 2">
            <a:extLst>
              <a:ext uri="{FF2B5EF4-FFF2-40B4-BE49-F238E27FC236}">
                <a16:creationId xmlns:a16="http://schemas.microsoft.com/office/drawing/2014/main" id="{3665B27C-DB96-D109-698A-CAA9A252F52B}"/>
              </a:ext>
            </a:extLst>
          </p:cNvPr>
          <p:cNvSpPr>
            <a:spLocks noGrp="1"/>
          </p:cNvSpPr>
          <p:nvPr>
            <p:ph idx="1"/>
          </p:nvPr>
        </p:nvSpPr>
        <p:spPr>
          <a:xfrm>
            <a:off x="6087800" y="1567622"/>
            <a:ext cx="5045597" cy="4351338"/>
          </a:xfrm>
        </p:spPr>
        <p:txBody>
          <a:bodyPr/>
          <a:lstStyle/>
          <a:p>
            <a:r>
              <a:rPr lang="en-US" dirty="0"/>
              <a:t>Different backgrounds in math</a:t>
            </a:r>
          </a:p>
          <a:p>
            <a:r>
              <a:rPr lang="en-US" dirty="0"/>
              <a:t>Different first languages - not all English native speakers</a:t>
            </a:r>
          </a:p>
          <a:p>
            <a:r>
              <a:rPr lang="en-US" dirty="0"/>
              <a:t>Different levels of curiosity</a:t>
            </a:r>
          </a:p>
          <a:p>
            <a:r>
              <a:rPr lang="en-US" dirty="0"/>
              <a:t>Different amounts of sleep last night</a:t>
            </a:r>
          </a:p>
        </p:txBody>
      </p:sp>
      <p:sp>
        <p:nvSpPr>
          <p:cNvPr id="4" name="Slide Number Placeholder 3">
            <a:extLst>
              <a:ext uri="{FF2B5EF4-FFF2-40B4-BE49-F238E27FC236}">
                <a16:creationId xmlns:a16="http://schemas.microsoft.com/office/drawing/2014/main" id="{BE3C6D7A-A24D-58A3-44C3-3586DFB86FCF}"/>
              </a:ext>
            </a:extLst>
          </p:cNvPr>
          <p:cNvSpPr>
            <a:spLocks noGrp="1"/>
          </p:cNvSpPr>
          <p:nvPr>
            <p:ph type="sldNum" sz="quarter" idx="12"/>
          </p:nvPr>
        </p:nvSpPr>
        <p:spPr/>
        <p:txBody>
          <a:bodyPr/>
          <a:lstStyle/>
          <a:p>
            <a:fld id="{E4E17628-BB69-494D-BA8C-C14032583637}" type="slidenum">
              <a:rPr lang="en-US" smtClean="0"/>
              <a:t>9</a:t>
            </a:fld>
            <a:endParaRPr lang="en-US"/>
          </a:p>
        </p:txBody>
      </p:sp>
      <p:pic>
        <p:nvPicPr>
          <p:cNvPr id="1028" name="Picture 4" descr="Generated by DALL·E">
            <a:extLst>
              <a:ext uri="{FF2B5EF4-FFF2-40B4-BE49-F238E27FC236}">
                <a16:creationId xmlns:a16="http://schemas.microsoft.com/office/drawing/2014/main" id="{FCC31A52-A103-C66E-7753-39D6307DFB60}"/>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675857" y="1567622"/>
            <a:ext cx="4868120" cy="38818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716CC30-955C-543A-E0A5-B1C6EAFD3B56}"/>
              </a:ext>
            </a:extLst>
          </p:cNvPr>
          <p:cNvSpPr txBox="1"/>
          <p:nvPr/>
        </p:nvSpPr>
        <p:spPr>
          <a:xfrm>
            <a:off x="3833572" y="5290378"/>
            <a:ext cx="1695785" cy="369332"/>
          </a:xfrm>
          <a:prstGeom prst="rect">
            <a:avLst/>
          </a:prstGeom>
          <a:noFill/>
        </p:spPr>
        <p:txBody>
          <a:bodyPr wrap="none" rtlCol="0">
            <a:spAutoFit/>
          </a:bodyPr>
          <a:lstStyle/>
          <a:p>
            <a:r>
              <a:rPr lang="en-US" dirty="0">
                <a:solidFill>
                  <a:schemeClr val="bg1">
                    <a:lumMod val="65000"/>
                  </a:schemeClr>
                </a:solidFill>
              </a:rPr>
              <a:t>Image: DALL-E 3</a:t>
            </a:r>
          </a:p>
        </p:txBody>
      </p:sp>
    </p:spTree>
    <p:extLst>
      <p:ext uri="{BB962C8B-B14F-4D97-AF65-F5344CB8AC3E}">
        <p14:creationId xmlns:p14="http://schemas.microsoft.com/office/powerpoint/2010/main" val="2878387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9959</TotalTime>
  <Words>1637</Words>
  <Application>Microsoft Macintosh PowerPoint</Application>
  <PresentationFormat>Widescreen</PresentationFormat>
  <Paragraphs>246</Paragraphs>
  <Slides>36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-apple-system</vt:lpstr>
      <vt:lpstr>Arial</vt:lpstr>
      <vt:lpstr>Calibri</vt:lpstr>
      <vt:lpstr>Office Theme</vt:lpstr>
      <vt:lpstr>AI in Education Teachers as Coordinators of Cooperative Teaching Agents</vt:lpstr>
      <vt:lpstr>Talk Description</vt:lpstr>
      <vt:lpstr>Background for Dan McCreary</vt:lpstr>
      <vt:lpstr>I Love Educational Robots!</vt:lpstr>
      <vt:lpstr>Content Generation and Summarization</vt:lpstr>
      <vt:lpstr>Learning 2000 Years Ago</vt:lpstr>
      <vt:lpstr>Inspired by Science Fiction</vt:lpstr>
      <vt:lpstr>Consider the Modern Busy Teacher</vt:lpstr>
      <vt:lpstr>Fact: No Two Students are Alike</vt:lpstr>
      <vt:lpstr>Not all students learn at the same rate</vt:lpstr>
      <vt:lpstr>But What If The Teacher Could… </vt:lpstr>
      <vt:lpstr>Yes, It Works!</vt:lpstr>
      <vt:lpstr>What About Static Textbooks?</vt:lpstr>
      <vt:lpstr>Make me a Simulation…</vt:lpstr>
      <vt:lpstr>Pulse Width Modulation Demo</vt:lpstr>
      <vt:lpstr>One Piloted Jet and Many Drones</vt:lpstr>
      <vt:lpstr>One Fighter with a Human Pilot to Many Drones</vt:lpstr>
      <vt:lpstr>The Dropping Cost of Content</vt:lpstr>
      <vt:lpstr>My MicroPython Websites and Projects</vt:lpstr>
      <vt:lpstr>AI Racing League</vt:lpstr>
      <vt:lpstr>What is a Cooperative Teaching Agent (CTA) ?</vt:lpstr>
      <vt:lpstr>One Student, One Teacher, 10,000 CTAs</vt:lpstr>
      <vt:lpstr>The Rise of Large-Langauge Models</vt:lpstr>
      <vt:lpstr>Generative AI is Getting Massive New Funding</vt:lpstr>
      <vt:lpstr>Skyrocketing Growth of Generative AI Investments</vt:lpstr>
      <vt:lpstr>NVIDIA Stock TYD: up 217% in 2023</vt:lpstr>
      <vt:lpstr>Is College a Good Investment?</vt:lpstr>
      <vt:lpstr>Challenges of the Cost of Education</vt:lpstr>
      <vt:lpstr>Separation of Content from Style</vt:lpstr>
      <vt:lpstr>What Areas is Generative AI Being Used?</vt:lpstr>
      <vt:lpstr>Customization of Models to Generate Buildings</vt:lpstr>
      <vt:lpstr>Ideas for Backyard Garden Architecture (LoRA)</vt:lpstr>
      <vt:lpstr>Simulation Generation</vt:lpstr>
      <vt:lpstr>Conclusion</vt:lpstr>
      <vt:lpstr>How to Download Slides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Generative AI for Startups</dc:title>
  <dc:creator>Dan McCreary</dc:creator>
  <cp:lastModifiedBy>Dan McCreary</cp:lastModifiedBy>
  <cp:revision>22</cp:revision>
  <dcterms:created xsi:type="dcterms:W3CDTF">2023-09-13T21:34:52Z</dcterms:created>
  <dcterms:modified xsi:type="dcterms:W3CDTF">2023-12-15T18:17:09Z</dcterms:modified>
</cp:coreProperties>
</file>